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4624" autoAdjust="0"/>
  </p:normalViewPr>
  <p:slideViewPr>
    <p:cSldViewPr>
      <p:cViewPr>
        <p:scale>
          <a:sx n="82" d="100"/>
          <a:sy n="82" d="100"/>
        </p:scale>
        <p:origin x="-101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3142E-726C-4791-8CF1-99CDE6197611}" type="datetimeFigureOut">
              <a:rPr lang="it-IT" smtClean="0"/>
              <a:pPr/>
              <a:t>29/01/2016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0CE161-0BE6-4968-ADE7-77D873E9DB4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23040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CE161-0BE6-4968-ADE7-77D873E9DB4E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tangolo arrotondat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040CD6-0BE7-4222-9B14-2B4EF1258018}" type="datetimeFigureOut">
              <a:rPr lang="it-IT" smtClean="0"/>
              <a:pPr/>
              <a:t>29/01/2016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B16EB3-0A0E-4685-9916-060A6921F0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040CD6-0BE7-4222-9B14-2B4EF1258018}" type="datetimeFigureOut">
              <a:rPr lang="it-IT" smtClean="0"/>
              <a:pPr/>
              <a:t>29/01/2016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B16EB3-0A0E-4685-9916-060A6921F0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040CD6-0BE7-4222-9B14-2B4EF1258018}" type="datetimeFigureOut">
              <a:rPr lang="it-IT" smtClean="0"/>
              <a:pPr/>
              <a:t>29/01/2016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B16EB3-0A0E-4685-9916-060A6921F0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040CD6-0BE7-4222-9B14-2B4EF1258018}" type="datetimeFigureOut">
              <a:rPr lang="it-IT" smtClean="0"/>
              <a:pPr/>
              <a:t>29/01/2016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B16EB3-0A0E-4685-9916-060A6921F0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arrotondat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040CD6-0BE7-4222-9B14-2B4EF1258018}" type="datetimeFigureOut">
              <a:rPr lang="it-IT" smtClean="0"/>
              <a:pPr/>
              <a:t>29/01/2016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B16EB3-0A0E-4685-9916-060A6921F0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040CD6-0BE7-4222-9B14-2B4EF1258018}" type="datetimeFigureOut">
              <a:rPr lang="it-IT" smtClean="0"/>
              <a:pPr/>
              <a:t>29/01/2016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B16EB3-0A0E-4685-9916-060A6921F0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040CD6-0BE7-4222-9B14-2B4EF1258018}" type="datetimeFigureOut">
              <a:rPr lang="it-IT" smtClean="0"/>
              <a:pPr/>
              <a:t>29/01/2016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B16EB3-0A0E-4685-9916-060A6921F0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040CD6-0BE7-4222-9B14-2B4EF1258018}" type="datetimeFigureOut">
              <a:rPr lang="it-IT" smtClean="0"/>
              <a:pPr/>
              <a:t>29/01/2016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B16EB3-0A0E-4685-9916-060A6921F0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040CD6-0BE7-4222-9B14-2B4EF1258018}" type="datetimeFigureOut">
              <a:rPr lang="it-IT" smtClean="0"/>
              <a:pPr/>
              <a:t>29/01/2016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B16EB3-0A0E-4685-9916-060A6921F0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040CD6-0BE7-4222-9B14-2B4EF1258018}" type="datetimeFigureOut">
              <a:rPr lang="it-IT" smtClean="0"/>
              <a:pPr/>
              <a:t>29/01/2016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B16EB3-0A0E-4685-9916-060A6921F0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tonda singolo angolo rettangol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040CD6-0BE7-4222-9B14-2B4EF1258018}" type="datetimeFigureOut">
              <a:rPr lang="it-IT" smtClean="0"/>
              <a:pPr/>
              <a:t>29/01/2016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B16EB3-0A0E-4685-9916-060A6921F07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2040CD6-0BE7-4222-9B14-2B4EF1258018}" type="datetimeFigureOut">
              <a:rPr lang="it-IT" smtClean="0"/>
              <a:pPr/>
              <a:t>29/01/2016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9B16EB3-0A0E-4685-9916-060A6921F07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Sperimentazione classi seconde </a:t>
            </a:r>
            <a:r>
              <a:rPr lang="it-IT" dirty="0" err="1" smtClean="0"/>
              <a:t>a.s.</a:t>
            </a:r>
            <a:r>
              <a:rPr lang="it-IT" dirty="0" smtClean="0"/>
              <a:t> 2015/2016</a:t>
            </a:r>
            <a:endParaRPr lang="it-IT" dirty="0"/>
          </a:p>
        </p:txBody>
      </p:sp>
      <p:pic>
        <p:nvPicPr>
          <p:cNvPr id="4" name="Segnaposto contenuto 3" descr="crescere insiem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8319" y="820737"/>
            <a:ext cx="8153400" cy="3606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1472" y="521495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Per intervenire basta solo portare la propria buona volontà a mettersi in gioco , avere voglia di incontrarsi, conoscersi e regalarsi un po’ di tempo per crescere insieme!</a:t>
            </a:r>
            <a:br>
              <a:rPr lang="it-IT" dirty="0" smtClean="0"/>
            </a:br>
            <a:endParaRPr lang="it-IT" dirty="0"/>
          </a:p>
        </p:txBody>
      </p:sp>
      <p:pic>
        <p:nvPicPr>
          <p:cNvPr id="4" name="Segnaposto contenuto 3" descr="8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0430" y="714356"/>
            <a:ext cx="2209800" cy="20669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642918"/>
            <a:ext cx="8183880" cy="5392122"/>
          </a:xfrm>
        </p:spPr>
        <p:txBody>
          <a:bodyPr>
            <a:normAutofit/>
          </a:bodyPr>
          <a:lstStyle/>
          <a:p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dirty="0" smtClean="0"/>
              <a:t>“Ora tu pensa: un pianoforte.</a:t>
            </a:r>
            <a:br>
              <a:rPr lang="it-IT" sz="1400" dirty="0" smtClean="0"/>
            </a:br>
            <a:r>
              <a:rPr lang="it-IT" sz="1400" dirty="0" smtClean="0"/>
              <a:t>I tasti iniziano. I tasti finiscono.</a:t>
            </a:r>
            <a:br>
              <a:rPr lang="it-IT" sz="1400" dirty="0" smtClean="0"/>
            </a:br>
            <a:r>
              <a:rPr lang="it-IT" sz="1400" dirty="0" smtClean="0"/>
              <a:t>Tu sai che sono 88, su questo nessuno può fregarci. </a:t>
            </a:r>
            <a:br>
              <a:rPr lang="it-IT" sz="1400" dirty="0" smtClean="0"/>
            </a:br>
            <a:r>
              <a:rPr lang="it-IT" sz="1400" dirty="0" smtClean="0"/>
              <a:t>Non sono infiniti,loro.</a:t>
            </a:r>
            <a:br>
              <a:rPr lang="it-IT" sz="1400" dirty="0" smtClean="0"/>
            </a:br>
            <a:r>
              <a:rPr lang="it-IT" sz="1400" dirty="0" smtClean="0"/>
              <a:t>Tu sei infinito e dentro quei tasti,</a:t>
            </a:r>
            <a:br>
              <a:rPr lang="it-IT" sz="1400" dirty="0" smtClean="0"/>
            </a:br>
            <a:r>
              <a:rPr lang="it-IT" sz="1400" dirty="0" smtClean="0"/>
              <a:t>infinita è la musica che puoi suonare.</a:t>
            </a:r>
            <a:br>
              <a:rPr lang="it-IT" sz="1400" dirty="0" smtClean="0"/>
            </a:br>
            <a:r>
              <a:rPr lang="it-IT" sz="1400" dirty="0" smtClean="0"/>
              <a:t>Loro sono 88, tu sei infinito”</a:t>
            </a:r>
            <a:br>
              <a:rPr lang="it-IT" sz="1400" dirty="0" smtClean="0"/>
            </a:br>
            <a:r>
              <a:rPr lang="it-IT" sz="1400" dirty="0" smtClean="0"/>
              <a:t>                                     Alessandro Baricco</a:t>
            </a:r>
            <a:br>
              <a:rPr lang="it-IT" sz="1400" dirty="0" smtClean="0"/>
            </a:b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dirty="0" smtClean="0">
                <a:solidFill>
                  <a:schemeClr val="tx1"/>
                </a:solidFill>
              </a:rPr>
              <a:t>Quando il nostro pianoforte si  sarà definitivamente chiuso, i nostri figli continueranno a suonare il loro nell’orchestra della vita; già oggi ,se li ascoltiamo con attenzione, possiamo riconoscere la delicatezza e la forza di quelle note che parlano di noi, dei tasti bassi e alti con cui abbiamo dichiarato il nostro amore per la vita e per la loro venuta al mondo. In fin dei conti, l’educazione è come un concerto d’amore che non smette mai di riecheggiare oltre le porte del tempo. </a:t>
            </a:r>
            <a:br>
              <a:rPr lang="it-IT" sz="1400" dirty="0" smtClean="0">
                <a:solidFill>
                  <a:schemeClr val="tx1"/>
                </a:solidFill>
              </a:rPr>
            </a:br>
            <a:r>
              <a:rPr lang="it-IT" sz="1400" dirty="0" smtClean="0">
                <a:solidFill>
                  <a:schemeClr val="tx1"/>
                </a:solidFill>
              </a:rPr>
              <a:t>                                       P. Lombardo</a:t>
            </a:r>
            <a:br>
              <a:rPr lang="it-IT" sz="1400" dirty="0" smtClean="0">
                <a:solidFill>
                  <a:schemeClr val="tx1"/>
                </a:solidFill>
              </a:rPr>
            </a:b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502920" y="714356"/>
            <a:ext cx="7140914" cy="1038746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it-IT" dirty="0" smtClean="0"/>
              <a:t>Pensiamo all’educazione …</a:t>
            </a:r>
          </a:p>
          <a:p>
            <a:pPr>
              <a:buNone/>
            </a:pPr>
            <a:r>
              <a:rPr lang="it-IT" dirty="0" smtClean="0"/>
              <a:t> come se fosse un pianoforte.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4000504"/>
            <a:ext cx="8183880" cy="1785950"/>
          </a:xfrm>
        </p:spPr>
        <p:txBody>
          <a:bodyPr>
            <a:normAutofit/>
          </a:bodyPr>
          <a:lstStyle/>
          <a:p>
            <a:r>
              <a:rPr lang="it-IT" sz="2400" dirty="0" smtClean="0"/>
              <a:t>La consapevolezza del nostro ruolo educativo è una nuvola leggera che entra nel nostro essere portando freschezza e voglia di aprirsi al mondo!</a:t>
            </a:r>
            <a:endParaRPr lang="it-IT" sz="2400" dirty="0"/>
          </a:p>
        </p:txBody>
      </p:sp>
      <p:pic>
        <p:nvPicPr>
          <p:cNvPr id="4" name="Segnaposto contenuto 3" descr="11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456781" y="1619250"/>
            <a:ext cx="2276475" cy="20097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Decidiamo noi la qualità della nostra vita</a:t>
            </a:r>
            <a:endParaRPr lang="it-IT" dirty="0"/>
          </a:p>
        </p:txBody>
      </p:sp>
      <p:pic>
        <p:nvPicPr>
          <p:cNvPr id="4" name="Segnaposto contenuto 3" descr="15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4678" y="714356"/>
            <a:ext cx="2524125" cy="1809750"/>
          </a:xfrm>
        </p:spPr>
      </p:pic>
      <p:pic>
        <p:nvPicPr>
          <p:cNvPr id="5" name="Immagine 4" descr="images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4678" y="3071810"/>
            <a:ext cx="2819400" cy="1619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Grazie . A presto.</a:t>
            </a:r>
            <a:endParaRPr lang="it-IT" dirty="0"/>
          </a:p>
        </p:txBody>
      </p:sp>
      <p:pic>
        <p:nvPicPr>
          <p:cNvPr id="4" name="Segnaposto contenuto 3" descr="6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1142984"/>
            <a:ext cx="6072230" cy="28575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214554"/>
            <a:ext cx="7772400" cy="1385896"/>
          </a:xfrm>
        </p:spPr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85786" y="4286256"/>
            <a:ext cx="7772400" cy="914400"/>
          </a:xfrm>
        </p:spPr>
        <p:txBody>
          <a:bodyPr>
            <a:normAutofit fontScale="70000" lnSpcReduction="20000"/>
          </a:bodyPr>
          <a:lstStyle/>
          <a:p>
            <a:r>
              <a:rPr lang="it-IT" sz="4800" dirty="0" smtClean="0">
                <a:solidFill>
                  <a:schemeClr val="tx1"/>
                </a:solidFill>
              </a:rPr>
              <a:t>Riflessioni e stimoli per educatori in crescita</a:t>
            </a:r>
            <a:endParaRPr lang="it-IT" sz="4800" dirty="0">
              <a:solidFill>
                <a:schemeClr val="tx1"/>
              </a:solidFill>
            </a:endParaRPr>
          </a:p>
        </p:txBody>
      </p:sp>
      <p:sp>
        <p:nvSpPr>
          <p:cNvPr id="10" name="Pergamena 2 9"/>
          <p:cNvSpPr/>
          <p:nvPr/>
        </p:nvSpPr>
        <p:spPr>
          <a:xfrm>
            <a:off x="714348" y="1142984"/>
            <a:ext cx="8001056" cy="2928958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t-IT" sz="4800" b="1" cap="all" dirty="0" smtClean="0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</a:rPr>
              <a:t>NOI con VOI per LORO</a:t>
            </a:r>
            <a:endParaRPr lang="it-IT" sz="4800" b="1" cap="all" dirty="0">
              <a:ln w="0"/>
              <a:solidFill>
                <a:sysClr val="windowText" lastClr="00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183880" cy="714380"/>
          </a:xfrm>
        </p:spPr>
        <p:txBody>
          <a:bodyPr/>
          <a:lstStyle/>
          <a:p>
            <a:r>
              <a:rPr lang="it-IT" dirty="0" smtClean="0"/>
              <a:t>Educatori si diventa</a:t>
            </a:r>
            <a:endParaRPr lang="it-IT" dirty="0"/>
          </a:p>
        </p:txBody>
      </p:sp>
      <p:pic>
        <p:nvPicPr>
          <p:cNvPr id="4" name="Segnaposto contenuto 3" descr="13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57224" y="1500174"/>
            <a:ext cx="2619375" cy="1743075"/>
          </a:xfrm>
        </p:spPr>
      </p:pic>
      <p:sp>
        <p:nvSpPr>
          <p:cNvPr id="5" name="CasellaDiTesto 4"/>
          <p:cNvSpPr txBox="1"/>
          <p:nvPr/>
        </p:nvSpPr>
        <p:spPr>
          <a:xfrm>
            <a:off x="3714744" y="1071546"/>
            <a:ext cx="421484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L’aneddoto del pedagogista.</a:t>
            </a:r>
          </a:p>
          <a:p>
            <a:pPr algn="just"/>
            <a:r>
              <a:rPr lang="it-IT" sz="1600" dirty="0" smtClean="0"/>
              <a:t>Un giovane pedagogista, prima di sposarsi, scrisse un libretto per giovani genitori che incontrava nelle scuole, dove si recava a tenere conferenze sul valore dell’educazione, intitolato :</a:t>
            </a:r>
            <a:br>
              <a:rPr lang="it-IT" sz="1600" dirty="0" smtClean="0"/>
            </a:br>
            <a:r>
              <a:rPr lang="it-IT" sz="1600" b="1" dirty="0" smtClean="0"/>
              <a:t>“Le dodici infallibili regole per educare i propri figli”</a:t>
            </a:r>
            <a:endParaRPr lang="it-IT" sz="16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928662" y="3429000"/>
            <a:ext cx="71438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 smtClean="0"/>
              <a:t>Poi si sposò, arrivò il primo figlio tanto desiderato e all’uscita della seconda edizione ne cambiò il titolo :</a:t>
            </a:r>
          </a:p>
          <a:p>
            <a:pPr algn="just"/>
            <a:r>
              <a:rPr lang="it-IT" sz="1600" b="1" dirty="0" smtClean="0"/>
              <a:t>“Dodici consigli per educare i propri figli”.</a:t>
            </a:r>
          </a:p>
          <a:p>
            <a:pPr algn="just"/>
            <a:r>
              <a:rPr lang="it-IT" sz="1600" dirty="0" smtClean="0"/>
              <a:t>Arrivò anche il secondogenito e decise di aggiornare il titolo in questo modo : </a:t>
            </a:r>
            <a:r>
              <a:rPr lang="it-IT" sz="1600" b="1" dirty="0" smtClean="0"/>
              <a:t>“Dodici indizi utili su come educare i figli </a:t>
            </a:r>
            <a:r>
              <a:rPr lang="it-IT" b="1" dirty="0" smtClean="0"/>
              <a:t>“.</a:t>
            </a:r>
          </a:p>
          <a:p>
            <a:r>
              <a:rPr lang="it-IT" dirty="0" smtClean="0"/>
              <a:t>All’arrivo del terzo figlio decise di …. ritirare la pubblicazione.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857224" y="5143512"/>
            <a:ext cx="685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 </a:t>
            </a:r>
            <a:r>
              <a:rPr lang="it-IT" sz="2400" dirty="0" err="1" smtClean="0"/>
              <a:t>………</a:t>
            </a:r>
            <a:r>
              <a:rPr lang="it-IT" sz="2400" dirty="0" smtClean="0"/>
              <a:t> ma non esistono metodi infallibili</a:t>
            </a:r>
            <a:endParaRPr lang="it-IT" sz="2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>
            <a:normAutofit/>
          </a:bodyPr>
          <a:lstStyle/>
          <a:p>
            <a:r>
              <a:rPr lang="it-IT" dirty="0" smtClean="0">
                <a:latin typeface="Algerian" pitchFamily="82" charset="0"/>
              </a:rPr>
              <a:t>Costruire</a:t>
            </a:r>
            <a:r>
              <a:rPr lang="it-IT" dirty="0" smtClean="0"/>
              <a:t> </a:t>
            </a:r>
            <a:r>
              <a:rPr lang="it-IT" dirty="0" smtClean="0">
                <a:latin typeface="Algerian" pitchFamily="82" charset="0"/>
              </a:rPr>
              <a:t>insieme</a:t>
            </a:r>
            <a:endParaRPr lang="it-IT" dirty="0">
              <a:latin typeface="Algerian" pitchFamily="82" charset="0"/>
            </a:endParaRPr>
          </a:p>
        </p:txBody>
      </p:sp>
      <p:pic>
        <p:nvPicPr>
          <p:cNvPr id="4" name="Segnaposto contenuto 3" descr="4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500174"/>
            <a:ext cx="3601910" cy="2071702"/>
          </a:xfrm>
        </p:spPr>
      </p:pic>
      <p:sp>
        <p:nvSpPr>
          <p:cNvPr id="5" name="CasellaDiTesto 4"/>
          <p:cNvSpPr txBox="1"/>
          <p:nvPr/>
        </p:nvSpPr>
        <p:spPr>
          <a:xfrm>
            <a:off x="4214810" y="1571612"/>
            <a:ext cx="42148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Il nostro obiettivo è quello di fornire </a:t>
            </a:r>
          </a:p>
          <a:p>
            <a:pPr algn="ctr"/>
            <a:r>
              <a:rPr lang="it-IT" dirty="0"/>
              <a:t>m</a:t>
            </a:r>
            <a:r>
              <a:rPr lang="it-IT" dirty="0" smtClean="0"/>
              <a:t>ateriale di discussione piuttosto che presentare kit</a:t>
            </a:r>
          </a:p>
          <a:p>
            <a:pPr algn="ctr"/>
            <a:r>
              <a:rPr lang="it-IT" dirty="0"/>
              <a:t>d</a:t>
            </a:r>
            <a:r>
              <a:rPr lang="it-IT" dirty="0" smtClean="0"/>
              <a:t>i regole e tecniche educative con tanto di </a:t>
            </a:r>
          </a:p>
          <a:p>
            <a:pPr algn="ctr"/>
            <a:r>
              <a:rPr lang="it-IT" dirty="0"/>
              <a:t>i</a:t>
            </a:r>
            <a:r>
              <a:rPr lang="it-IT" dirty="0" smtClean="0"/>
              <a:t>struzioni per l’uso.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000100" y="3929066"/>
            <a:ext cx="7000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Si tratta di diventare consapevoli e allenarsi per dare il meglio di sé, perché sappiamo tutti  quanto impegno e preparazione ci vuole per far crescere identità solide, autonome, mature ed artefici del proprio destino.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2500330"/>
          </a:xfrm>
        </p:spPr>
        <p:txBody>
          <a:bodyPr>
            <a:normAutofit/>
          </a:bodyPr>
          <a:lstStyle/>
          <a:p>
            <a:r>
              <a:rPr lang="it-IT" dirty="0" smtClean="0">
                <a:latin typeface="Algerian" pitchFamily="82" charset="0"/>
              </a:rPr>
              <a:t>“La vita non e’ quella che dovrebbe essere. E’ quella che e’. E’ il modo in cui l’affronti che fa la differenza,”</a:t>
            </a:r>
            <a:r>
              <a:rPr lang="it-IT" sz="800" dirty="0" smtClean="0">
                <a:latin typeface="Algerian" pitchFamily="82" charset="0"/>
              </a:rPr>
              <a:t> </a:t>
            </a:r>
            <a:r>
              <a:rPr lang="it-IT" sz="1100" dirty="0" smtClean="0">
                <a:latin typeface="Algerian" pitchFamily="82" charset="0"/>
              </a:rPr>
              <a:t>virginia  </a:t>
            </a:r>
            <a:r>
              <a:rPr lang="it-IT" sz="1100" dirty="0" err="1" smtClean="0">
                <a:latin typeface="Algerian" pitchFamily="82" charset="0"/>
              </a:rPr>
              <a:t>satir</a:t>
            </a:r>
            <a:endParaRPr lang="it-IT" dirty="0">
              <a:latin typeface="Algerian" pitchFamily="82" charset="0"/>
            </a:endParaRPr>
          </a:p>
        </p:txBody>
      </p:sp>
      <p:pic>
        <p:nvPicPr>
          <p:cNvPr id="4" name="Segnaposto contenuto 3" descr="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3071810"/>
            <a:ext cx="3500462" cy="2714644"/>
          </a:xfrm>
        </p:spPr>
      </p:pic>
      <p:sp>
        <p:nvSpPr>
          <p:cNvPr id="5" name="CasellaDiTesto 4"/>
          <p:cNvSpPr txBox="1"/>
          <p:nvPr/>
        </p:nvSpPr>
        <p:spPr>
          <a:xfrm>
            <a:off x="4071934" y="3857628"/>
            <a:ext cx="40719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solidFill>
                  <a:srgbClr val="FF0000"/>
                </a:solidFill>
                <a:latin typeface="AR CHRISTY" pitchFamily="2" charset="0"/>
              </a:rPr>
              <a:t>Noi dobbiamo coltivare e curare quella differenza !</a:t>
            </a:r>
            <a:endParaRPr lang="it-IT" sz="3600" dirty="0">
              <a:solidFill>
                <a:srgbClr val="FF0000"/>
              </a:solidFill>
              <a:latin typeface="AR CHRISTY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latin typeface="Algerian" pitchFamily="82" charset="0"/>
              </a:rPr>
              <a:t>Le parole passano i gesti rimangono</a:t>
            </a:r>
            <a:endParaRPr lang="it-IT" dirty="0"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L’educazione richiede:</a:t>
            </a:r>
            <a:endParaRPr lang="it-IT" dirty="0"/>
          </a:p>
        </p:txBody>
      </p:sp>
      <p:sp>
        <p:nvSpPr>
          <p:cNvPr id="5" name="Callout con freccia in giù 4"/>
          <p:cNvSpPr/>
          <p:nvPr/>
        </p:nvSpPr>
        <p:spPr>
          <a:xfrm>
            <a:off x="428596" y="1142984"/>
            <a:ext cx="142876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2">
                    <a:lumMod val="50000"/>
                  </a:schemeClr>
                </a:solidFill>
              </a:rPr>
              <a:t>coerenza</a:t>
            </a:r>
            <a:endParaRPr lang="it-IT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Callout con freccia in giù 5"/>
          <p:cNvSpPr/>
          <p:nvPr/>
        </p:nvSpPr>
        <p:spPr>
          <a:xfrm>
            <a:off x="1928794" y="1142984"/>
            <a:ext cx="142876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2">
                    <a:lumMod val="50000"/>
                  </a:schemeClr>
                </a:solidFill>
              </a:rPr>
              <a:t>pazienza</a:t>
            </a:r>
            <a:endParaRPr lang="it-IT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Callout con freccia in giù 6"/>
          <p:cNvSpPr/>
          <p:nvPr/>
        </p:nvSpPr>
        <p:spPr>
          <a:xfrm>
            <a:off x="3428992" y="1142984"/>
            <a:ext cx="2214578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2">
                    <a:lumMod val="50000"/>
                  </a:schemeClr>
                </a:solidFill>
              </a:rPr>
              <a:t>consapevolezza</a:t>
            </a:r>
            <a:endParaRPr lang="it-IT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Callout con freccia in giù 7"/>
          <p:cNvSpPr/>
          <p:nvPr/>
        </p:nvSpPr>
        <p:spPr>
          <a:xfrm>
            <a:off x="5715008" y="1142984"/>
            <a:ext cx="1643074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chemeClr val="tx2">
                    <a:lumMod val="50000"/>
                  </a:schemeClr>
                </a:solidFill>
              </a:rPr>
              <a:t>accoglienza</a:t>
            </a:r>
            <a:endParaRPr lang="it-IT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Callout con freccia in giù 8"/>
          <p:cNvSpPr/>
          <p:nvPr/>
        </p:nvSpPr>
        <p:spPr>
          <a:xfrm>
            <a:off x="7429520" y="1142984"/>
            <a:ext cx="1285884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chemeClr val="tx2">
                    <a:lumMod val="50000"/>
                  </a:schemeClr>
                </a:solidFill>
              </a:rPr>
              <a:t>saggezza</a:t>
            </a:r>
            <a:endParaRPr lang="it-IT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Callout con freccia in su 10"/>
          <p:cNvSpPr/>
          <p:nvPr/>
        </p:nvSpPr>
        <p:spPr>
          <a:xfrm>
            <a:off x="1214414" y="2071678"/>
            <a:ext cx="6643734" cy="857256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solidFill>
                  <a:schemeClr val="tx2">
                    <a:lumMod val="50000"/>
                  </a:schemeClr>
                </a:solidFill>
              </a:rPr>
              <a:t>autorevolezza</a:t>
            </a:r>
            <a:endParaRPr lang="it-IT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571472" y="3071810"/>
            <a:ext cx="78581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Prima ancora che ascoltarci con le orecchie i bambini ci “sentono “ con i pori della pelle psichica e si accorgono di quanto siamo congruenti e soprattutto decidono se siamo una figura di riferimento di cui fidarsi.</a:t>
            </a:r>
          </a:p>
          <a:p>
            <a:r>
              <a:rPr lang="it-IT" dirty="0" smtClean="0"/>
              <a:t>Ecco quindi che l’ascolto profondo, l’abbraccio, il raccontarsi e la coerenza tra verbale e non verbale diventano la chiave della relazione educativa 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14678" y="2428868"/>
            <a:ext cx="5254922" cy="1000132"/>
          </a:xfrm>
        </p:spPr>
        <p:txBody>
          <a:bodyPr>
            <a:normAutofit/>
          </a:bodyPr>
          <a:lstStyle/>
          <a:p>
            <a:r>
              <a:rPr lang="it-IT" sz="1800" dirty="0" smtClean="0">
                <a:solidFill>
                  <a:schemeClr val="accent2">
                    <a:lumMod val="75000"/>
                  </a:schemeClr>
                </a:solidFill>
              </a:rPr>
              <a:t>Aiutiamo i nostri ragazzi a trovare il loro “ben-essere” investendo noi stessi energie per:</a:t>
            </a:r>
            <a:endParaRPr lang="it-IT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827078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Il maestro non da la sua scienza, ma il suo amore e la sua fede, conducendo l’allievo alle soglie di sé stesso.</a:t>
            </a:r>
          </a:p>
          <a:p>
            <a:r>
              <a:rPr lang="it-IT" dirty="0" smtClean="0"/>
              <a:t>   </a:t>
            </a:r>
            <a:r>
              <a:rPr lang="it-IT" sz="1400" dirty="0" smtClean="0"/>
              <a:t>                                                                                     (</a:t>
            </a:r>
            <a:r>
              <a:rPr lang="it-IT" sz="1400" dirty="0" err="1" smtClean="0"/>
              <a:t>Khalil</a:t>
            </a:r>
            <a:r>
              <a:rPr lang="it-IT" sz="1400" dirty="0" smtClean="0"/>
              <a:t> </a:t>
            </a:r>
            <a:r>
              <a:rPr lang="it-IT" sz="1400" dirty="0" err="1" smtClean="0"/>
              <a:t>Gibran</a:t>
            </a:r>
            <a:r>
              <a:rPr lang="it-IT" sz="1400" dirty="0" smtClean="0"/>
              <a:t>)</a:t>
            </a:r>
          </a:p>
        </p:txBody>
      </p:sp>
      <p:pic>
        <p:nvPicPr>
          <p:cNvPr id="4" name="Immagine 3" descr="5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1" y="2195512"/>
            <a:ext cx="2500330" cy="3233752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571868" y="3500438"/>
            <a:ext cx="50006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it-IT" sz="2000" b="1" u="sng" dirty="0" smtClean="0"/>
              <a:t>Riempire la pentola dell’autostima</a:t>
            </a:r>
          </a:p>
          <a:p>
            <a:pPr>
              <a:buFont typeface="Wingdings" pitchFamily="2" charset="2"/>
              <a:buChar char="Ø"/>
            </a:pPr>
            <a:r>
              <a:rPr lang="it-IT" sz="2000" b="1" u="sng" dirty="0" smtClean="0"/>
              <a:t>Sviluppare una maturità </a:t>
            </a:r>
            <a:r>
              <a:rPr lang="it-IT" sz="2000" b="1" u="sng" dirty="0" err="1" smtClean="0"/>
              <a:t>psico-affettiva</a:t>
            </a:r>
            <a:endParaRPr lang="it-IT" sz="2000" b="1" u="sng" dirty="0" smtClean="0"/>
          </a:p>
          <a:p>
            <a:pPr>
              <a:buFont typeface="Wingdings" pitchFamily="2" charset="2"/>
              <a:buChar char="Ø"/>
            </a:pPr>
            <a:r>
              <a:rPr lang="it-IT" sz="2000" b="1" u="sng" dirty="0" smtClean="0"/>
              <a:t>Aprirsi a nuovi sentieri mentali</a:t>
            </a:r>
          </a:p>
          <a:p>
            <a:pPr>
              <a:buFont typeface="Wingdings" pitchFamily="2" charset="2"/>
              <a:buChar char="Ø"/>
            </a:pPr>
            <a:r>
              <a:rPr lang="it-IT" sz="2000" b="1" u="sng" dirty="0" smtClean="0"/>
              <a:t>Impegnarsi a rendere vitale lo spazio della relazione</a:t>
            </a:r>
            <a:endParaRPr lang="it-IT" sz="2000" b="1" u="sng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2000240"/>
            <a:ext cx="2568882" cy="214314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612764"/>
          </a:xfrm>
        </p:spPr>
        <p:txBody>
          <a:bodyPr/>
          <a:lstStyle/>
          <a:p>
            <a:r>
              <a:rPr lang="it-IT" dirty="0" smtClean="0"/>
              <a:t>Per fare tutto questo noi educatori dobbiamo interrogarci su alcuni nodi fondamentali della discussione:</a:t>
            </a:r>
          </a:p>
          <a:p>
            <a:pPr>
              <a:buNone/>
            </a:pPr>
            <a:endParaRPr lang="it-IT" dirty="0" smtClean="0"/>
          </a:p>
        </p:txBody>
      </p:sp>
      <p:pic>
        <p:nvPicPr>
          <p:cNvPr id="4" name="Immagine 3" descr="7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2000240"/>
            <a:ext cx="2571768" cy="214314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500430" y="2571744"/>
            <a:ext cx="50006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Quanto mi coinvolge tutto questo ?</a:t>
            </a:r>
          </a:p>
          <a:p>
            <a:pPr>
              <a:buFont typeface="Wingdings" pitchFamily="2" charset="2"/>
              <a:buChar char="q"/>
            </a:pPr>
            <a:endParaRPr lang="it-IT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Quanto penso di responsabilizzarmi?</a:t>
            </a:r>
          </a:p>
          <a:p>
            <a:pPr>
              <a:buFont typeface="Wingdings" pitchFamily="2" charset="2"/>
              <a:buChar char="q"/>
            </a:pPr>
            <a:endParaRPr lang="it-IT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Come penso di agire ?</a:t>
            </a:r>
            <a:endParaRPr lang="it-IT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2643182"/>
            <a:ext cx="8183880" cy="339185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Lunedì 25 gennaio</a:t>
            </a: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 smtClean="0"/>
              <a:t>dall’ ascolto attivo all’autoconsapevolezza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Lunedì 29 febbraio</a:t>
            </a:r>
            <a:br>
              <a:rPr lang="it-IT" dirty="0" smtClean="0"/>
            </a:br>
            <a:r>
              <a:rPr lang="it-IT" sz="1400" dirty="0" smtClean="0"/>
              <a:t>dall’essere “ME” all’essere “TE”: emozioni- pensieri-comportamento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Lunedì 4 aprile</a:t>
            </a:r>
            <a:br>
              <a:rPr lang="it-IT" dirty="0" smtClean="0"/>
            </a:br>
            <a:r>
              <a:rPr lang="it-IT" sz="1600" dirty="0" smtClean="0"/>
              <a:t>dalla percezione si sé alla </a:t>
            </a:r>
            <a:r>
              <a:rPr lang="it-IT" sz="1400" dirty="0" smtClean="0"/>
              <a:t>promozione dei propri e degli “altrui” talenti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Lunedì 9 maggio</a:t>
            </a:r>
            <a:br>
              <a:rPr lang="it-IT" dirty="0" smtClean="0"/>
            </a:br>
            <a:r>
              <a:rPr lang="it-IT" sz="1400" dirty="0" smtClean="0"/>
              <a:t>dalla trasmissione all’assunzione di responsabilità dei valori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pic>
        <p:nvPicPr>
          <p:cNvPr id="4" name="Segnaposto contenuto 3" descr="9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500042"/>
            <a:ext cx="2343150" cy="1952625"/>
          </a:xfrm>
        </p:spPr>
      </p:pic>
      <p:pic>
        <p:nvPicPr>
          <p:cNvPr id="5" name="Immagine 4" descr="10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12" y="500042"/>
            <a:ext cx="2276475" cy="2009775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3357554" y="571480"/>
            <a:ext cx="26432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Il calendario  degli </a:t>
            </a:r>
          </a:p>
          <a:p>
            <a:pPr algn="ctr"/>
            <a:r>
              <a:rPr lang="it-IT" sz="2800" dirty="0" smtClean="0"/>
              <a:t>incontri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2.5|2.8|2.6|2.7|3.3|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6.3|3.2|2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2|3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tr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326</TotalTime>
  <Words>496</Words>
  <Application>Microsoft Office PowerPoint</Application>
  <PresentationFormat>Presentazione su schermo (4:3)</PresentationFormat>
  <Paragraphs>53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Astro</vt:lpstr>
      <vt:lpstr>Sperimentazione classi seconde a.s. 2015/2016</vt:lpstr>
      <vt:lpstr>Diapositiva 2</vt:lpstr>
      <vt:lpstr>Educatori si diventa</vt:lpstr>
      <vt:lpstr>Costruire insieme</vt:lpstr>
      <vt:lpstr>“La vita non e’ quella che dovrebbe essere. E’ quella che e’. E’ il modo in cui l’affronti che fa la differenza,” virginia  satir</vt:lpstr>
      <vt:lpstr>Le parole passano i gesti rimangono</vt:lpstr>
      <vt:lpstr>Aiutiamo i nostri ragazzi a trovare il loro “ben-essere” investendo noi stessi energie per:</vt:lpstr>
      <vt:lpstr>Diapositiva 8</vt:lpstr>
      <vt:lpstr>Lunedì 25 gennaio dall’ ascolto attivo all’autoconsapevolezza Lunedì 29 febbraio dall’essere “ME” all’essere “TE”: emozioni- pensieri-comportamento Lunedì 4 aprile dalla percezione si sé alla promozione dei propri e degli “altrui” talenti Lunedì 9 maggio dalla trasmissione all’assunzione di responsabilità dei valori </vt:lpstr>
      <vt:lpstr>Per intervenire basta solo portare la propria buona volontà a mettersi in gioco , avere voglia di incontrarsi, conoscersi e regalarsi un po’ di tempo per crescere insieme! </vt:lpstr>
      <vt:lpstr> “Ora tu pensa: un pianoforte. I tasti iniziano. I tasti finiscono. Tu sai che sono 88, su questo nessuno può fregarci.  Non sono infiniti,loro. Tu sei infinito e dentro quei tasti, infinita è la musica che puoi suonare. Loro sono 88, tu sei infinito”                                      Alessandro Baricco  Quando il nostro pianoforte si  sarà definitivamente chiuso, i nostri figli continueranno a suonare il loro nell’orchestra della vita; già oggi ,se li ascoltiamo con attenzione, possiamo riconoscere la delicatezza e la forza di quelle note che parlano di noi, dei tasti bassi e alti con cui abbiamo dichiarato il nostro amore per la vita e per la loro venuta al mondo. In fin dei conti, l’educazione è come un concerto d’amore che non smette mai di riecheggiare oltre le porte del tempo.                                         P. Lombardo </vt:lpstr>
      <vt:lpstr>La consapevolezza del nostro ruolo educativo è una nuvola leggera che entra nel nostro essere portando freschezza e voglia di aprirsi al mondo!</vt:lpstr>
      <vt:lpstr>Decidiamo noi la qualità della nostra vita</vt:lpstr>
      <vt:lpstr>Grazie . A presto.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 crescere insieme (Noi con Voi per Loro)</dc:title>
  <dc:creator>ciaff</dc:creator>
  <cp:lastModifiedBy>ciaff</cp:lastModifiedBy>
  <cp:revision>35</cp:revision>
  <dcterms:created xsi:type="dcterms:W3CDTF">2015-12-05T17:34:43Z</dcterms:created>
  <dcterms:modified xsi:type="dcterms:W3CDTF">2016-01-29T08:23:10Z</dcterms:modified>
</cp:coreProperties>
</file>