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9" r:id="rId10"/>
    <p:sldId id="261" r:id="rId11"/>
    <p:sldId id="273" r:id="rId12"/>
    <p:sldId id="283" r:id="rId13"/>
    <p:sldId id="263" r:id="rId14"/>
    <p:sldId id="271" r:id="rId15"/>
    <p:sldId id="277" r:id="rId16"/>
    <p:sldId id="286" r:id="rId17"/>
    <p:sldId id="265" r:id="rId18"/>
    <p:sldId id="257" r:id="rId19"/>
    <p:sldId id="267" r:id="rId20"/>
    <p:sldId id="281" r:id="rId21"/>
    <p:sldId id="28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8E956-B2C8-4627-8386-4338837C6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14F782-5E06-477A-BE9C-418BEA337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0B5C15-2995-4823-88C3-F083C66C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15E075-85F0-486F-B64A-06A42A63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D3D891-A78A-4449-8E37-537E7DD3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15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ABA11-2D88-4D20-B7F6-EF3ECCDB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9D1C86-9BD4-4FF6-BCB3-8F1230D79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DF3E38-1978-4674-A358-067D7574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1AE359-736C-4A5F-8E2A-625974B1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F18D14-CC9E-4DFF-83CB-6B9656AB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08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A3E7B23-B6C2-488D-8105-569D9A9A1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98006A-5D17-471A-8E86-231975781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308DE4-E8B4-40A2-9EE8-6FCBCE34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D7C02F-9354-42E6-A1D5-598658F1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4EA806-CCB4-4283-8215-1AB75C83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92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0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59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61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92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023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672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1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93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7B6FA-55DF-4782-8DA0-0B0E59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0F7BEF-1826-45B8-AF48-0E77CAB6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53DD5F-CDDE-4B9E-815A-CA60B855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46617B-2D12-49C8-9B15-76620D83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0780F9-0B34-4CAA-8100-D74C69A3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73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967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206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036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827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515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84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590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803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099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21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7F8C66-C448-4125-B396-A8DAE362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99FA77-96A2-4FFA-A0DA-B8DDFD9B3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6D3F52-7176-4451-815E-4AB66705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EE19CD-632C-496D-BECF-55CC45A4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F4294A-062E-448B-84CD-E10B3703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031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642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340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010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265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466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875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641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46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16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97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562807-8F20-4C59-9FC1-A2E21A16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4954E7-C8C5-4C9C-9980-577FC31E4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81B740-8D0F-464C-85CC-320D3AEB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DBD66C-917E-42EC-B06D-4D7CFB90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F19363-0BFB-4E1F-B206-AF6DFE31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3D3D31-87D6-449D-AD36-9F5AD9FD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836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942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210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316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282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53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578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70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88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87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04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D8A67-D39F-43F3-8685-C22F632F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823577-5B14-49D2-A223-C2C9BFD42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51F159-8636-488E-83D9-5D9D09650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BAAE0B7-F6B3-42DF-AC46-73EAEE797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EBFABC-C062-41B4-A98B-C0153415A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229F416-7069-4F22-9D4E-0E7448CD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A9F3E0-B20B-423A-A286-A9088BCE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467ACAB-3650-43E5-8756-F0F9FFE9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524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998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292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00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997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94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0393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6711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723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750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83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A4E20F-2342-4BC3-8EC3-36D99B9F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03D33F-1FA5-418E-BC70-8D096834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4F3E73-BF81-4BB6-89D1-41FA740A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2B8816-D8AF-4A3D-BF3F-01FAD1C4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451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50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2839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0951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454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69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266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751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0558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1169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7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F705207-964D-4343-A2AA-7CAD3D70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5C5399-144B-4FD5-A160-8E6C2BE1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3718B-4CD2-4B95-8DDC-86B9F636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7288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6835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39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270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4893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806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3246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6957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149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7300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46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2E8A6-D11E-4C80-9995-7E3F4C69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D1B0FB-04A7-4526-A887-E5DE29EC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40C1EF-A56C-4E85-81CE-77491BCC9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F920B6-858F-4A88-949A-E4D40585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3ECBB6-71D3-49F0-92DC-9DD47C4D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23B5BC-5093-4909-B164-B24BBD8C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0075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9304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7194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3006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9098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7736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088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1943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8619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03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97AC2-5336-41A6-8C75-B99EA631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99E9DC-052A-4FF6-852E-3E124A574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B481A3-FA05-4945-8CE3-B34944EF1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DCAF6B-D9F4-47B9-A901-9FF9D836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64E2E6-BF8F-4BC0-BEF2-B3D3EE59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B5F819-A34B-4157-BC62-A150E1F1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52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57219E9-2A63-484F-9E82-42A92C3D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FD79EF-1A40-424F-ADFF-F67F47BF8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9DD0A5-C145-4D2E-AB9D-86AFFF6BD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2C83-301F-4B72-AFD0-5C5362730B5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78CC62-5B82-4765-83A9-F5FDE6B7E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507231-EB97-4314-954F-C3814FF37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C10E-BCF7-429D-A623-06C251776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41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90E6-CBA0-462C-BA8D-3876AA65D09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24DA-61C6-463E-9A5D-47242A3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27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000">
              <a:srgbClr val="00B050"/>
            </a:gs>
            <a:gs pos="17000">
              <a:srgbClr val="1A8D48"/>
            </a:gs>
            <a:gs pos="7000">
              <a:srgbClr val="00B050"/>
            </a:gs>
            <a:gs pos="67000">
              <a:schemeClr val="bg1"/>
            </a:gs>
            <a:gs pos="69000">
              <a:srgbClr val="FF0000"/>
            </a:gs>
            <a:gs pos="37000">
              <a:schemeClr val="bg1"/>
            </a:gs>
            <a:gs pos="83000">
              <a:srgbClr val="EE3F17"/>
            </a:gs>
            <a:gs pos="92000">
              <a:srgbClr val="FF0000"/>
            </a:gs>
            <a:gs pos="100000">
              <a:srgbClr val="FF00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19C3-5BDA-48A7-ABB8-F7B13F13D0FF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E36A-931F-4E58-A3D7-0E6724CBEC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42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9FF0-6710-4710-961E-88201BF65D0A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01D0-CCFA-49CA-AB75-7B115790F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5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92D050"/>
            </a:gs>
            <a:gs pos="69000">
              <a:schemeClr val="bg1"/>
            </a:gs>
            <a:gs pos="36000">
              <a:schemeClr val="bg1"/>
            </a:gs>
            <a:gs pos="97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FF55-B5D8-492C-8FBD-C4301514A2C3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5106-3A7E-48D1-8498-75B3ADB44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09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/>
            </a:gs>
            <a:gs pos="0">
              <a:schemeClr val="accent6"/>
            </a:gs>
            <a:gs pos="52000">
              <a:schemeClr val="bg1"/>
            </a:gs>
            <a:gs pos="61000">
              <a:schemeClr val="bg1"/>
            </a:gs>
            <a:gs pos="100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452CE-9BCB-4D9B-956D-E3AE0EA1A4D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0E82-7879-4B58-9CD9-30801794D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79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4598B-9C74-4ADE-B982-77BEBBACF800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1B00-4C37-4B9B-A5A6-095E9CDBA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45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00"/>
            </a:gs>
            <a:gs pos="54000">
              <a:schemeClr val="bg1"/>
            </a:gs>
            <a:gs pos="100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E42FB-88B9-44C7-A966-9393BD46316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FFEE-3B7F-4812-AF71-1DE9F66C3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87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9316746-C384-4BA0-80C5-4A83462DF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040C461-6513-4B62-A905-2D291EFA74A9}"/>
              </a:ext>
            </a:extLst>
          </p:cNvPr>
          <p:cNvSpPr/>
          <p:nvPr/>
        </p:nvSpPr>
        <p:spPr>
          <a:xfrm>
            <a:off x="3298653" y="1061062"/>
            <a:ext cx="67201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25 APRILE 1945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C85AA71-FE9C-4227-A451-D7F6DB46A4D8}"/>
              </a:ext>
            </a:extLst>
          </p:cNvPr>
          <p:cNvSpPr/>
          <p:nvPr/>
        </p:nvSpPr>
        <p:spPr>
          <a:xfrm>
            <a:off x="3631742" y="3990313"/>
            <a:ext cx="56037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L’ITALIA È LIBERA</a:t>
            </a:r>
          </a:p>
        </p:txBody>
      </p:sp>
    </p:spTree>
    <p:extLst>
      <p:ext uri="{BB962C8B-B14F-4D97-AF65-F5344CB8AC3E}">
        <p14:creationId xmlns:p14="http://schemas.microsoft.com/office/powerpoint/2010/main" val="99592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630"/>
            <a:ext cx="12192000" cy="696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871864" y="188640"/>
            <a:ext cx="2664296" cy="65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168636" y="764704"/>
            <a:ext cx="1800200" cy="5976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583832" y="764704"/>
            <a:ext cx="3024336" cy="4752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222222"/>
                </a:solidFill>
                <a:latin typeface="Lato"/>
              </a:rPr>
              <a:t>PER I MORTI DELLA </a:t>
            </a:r>
          </a:p>
          <a:p>
            <a:pPr algn="ctr"/>
            <a:r>
              <a:rPr lang="it-IT" b="1" dirty="0">
                <a:solidFill>
                  <a:srgbClr val="222222"/>
                </a:solidFill>
                <a:latin typeface="Lato"/>
              </a:rPr>
              <a:t>RESISTENZA </a:t>
            </a:r>
          </a:p>
          <a:p>
            <a:pPr algn="ctr"/>
            <a:endParaRPr lang="it-IT" dirty="0">
              <a:solidFill>
                <a:srgbClr val="222222"/>
              </a:solidFill>
              <a:latin typeface="Lato"/>
            </a:endParaRPr>
          </a:p>
          <a:p>
            <a:pPr algn="ctr"/>
            <a:r>
              <a:rPr lang="it-IT" i="1" dirty="0">
                <a:solidFill>
                  <a:srgbClr val="222222"/>
                </a:solidFill>
                <a:latin typeface="Lato"/>
              </a:rPr>
              <a:t>Qui</a:t>
            </a:r>
            <a:r>
              <a:rPr lang="it-IT" i="1" dirty="0">
                <a:solidFill>
                  <a:prstClr val="white"/>
                </a:solidFill>
                <a:latin typeface="Calibri"/>
              </a:rPr>
              <a:t/>
            </a:r>
            <a:br>
              <a:rPr lang="it-IT" i="1" dirty="0">
                <a:solidFill>
                  <a:prstClr val="white"/>
                </a:solidFill>
                <a:latin typeface="Calibri"/>
              </a:rPr>
            </a:br>
            <a:r>
              <a:rPr lang="it-IT" i="1" dirty="0">
                <a:solidFill>
                  <a:srgbClr val="222222"/>
                </a:solidFill>
                <a:latin typeface="Lato"/>
              </a:rPr>
              <a:t>vivono per sempre</a:t>
            </a:r>
            <a:r>
              <a:rPr lang="it-IT" i="1" dirty="0">
                <a:solidFill>
                  <a:prstClr val="white"/>
                </a:solidFill>
                <a:latin typeface="Calibri"/>
              </a:rPr>
              <a:t/>
            </a:r>
            <a:br>
              <a:rPr lang="it-IT" i="1" dirty="0">
                <a:solidFill>
                  <a:prstClr val="white"/>
                </a:solidFill>
                <a:latin typeface="Calibri"/>
              </a:rPr>
            </a:br>
            <a:r>
              <a:rPr lang="it-IT" i="1" dirty="0">
                <a:solidFill>
                  <a:srgbClr val="222222"/>
                </a:solidFill>
                <a:latin typeface="Lato"/>
              </a:rPr>
              <a:t>gli occhi che furono chiusi alla luce</a:t>
            </a:r>
            <a:r>
              <a:rPr lang="it-IT" i="1" dirty="0">
                <a:solidFill>
                  <a:prstClr val="white"/>
                </a:solidFill>
                <a:latin typeface="Calibri"/>
              </a:rPr>
              <a:t/>
            </a:r>
            <a:br>
              <a:rPr lang="it-IT" i="1" dirty="0">
                <a:solidFill>
                  <a:prstClr val="white"/>
                </a:solidFill>
                <a:latin typeface="Calibri"/>
              </a:rPr>
            </a:br>
            <a:r>
              <a:rPr lang="it-IT" i="1" dirty="0">
                <a:solidFill>
                  <a:srgbClr val="222222"/>
                </a:solidFill>
                <a:latin typeface="Lato"/>
              </a:rPr>
              <a:t>perché tutti</a:t>
            </a:r>
            <a:r>
              <a:rPr lang="it-IT" i="1" dirty="0">
                <a:solidFill>
                  <a:prstClr val="white"/>
                </a:solidFill>
                <a:latin typeface="Calibri"/>
              </a:rPr>
              <a:t/>
            </a:r>
            <a:br>
              <a:rPr lang="it-IT" i="1" dirty="0">
                <a:solidFill>
                  <a:prstClr val="white"/>
                </a:solidFill>
                <a:latin typeface="Calibri"/>
              </a:rPr>
            </a:br>
            <a:r>
              <a:rPr lang="it-IT" i="1" dirty="0">
                <a:solidFill>
                  <a:srgbClr val="222222"/>
                </a:solidFill>
                <a:latin typeface="Lato"/>
              </a:rPr>
              <a:t>li avessero aperti</a:t>
            </a:r>
            <a:r>
              <a:rPr lang="it-IT" i="1" dirty="0">
                <a:solidFill>
                  <a:prstClr val="white"/>
                </a:solidFill>
                <a:latin typeface="Calibri"/>
              </a:rPr>
              <a:t/>
            </a:r>
            <a:br>
              <a:rPr lang="it-IT" i="1" dirty="0">
                <a:solidFill>
                  <a:prstClr val="white"/>
                </a:solidFill>
                <a:latin typeface="Calibri"/>
              </a:rPr>
            </a:br>
            <a:r>
              <a:rPr lang="it-IT" i="1" dirty="0">
                <a:solidFill>
                  <a:srgbClr val="222222"/>
                </a:solidFill>
                <a:latin typeface="Lato"/>
              </a:rPr>
              <a:t>per sempre</a:t>
            </a:r>
            <a:r>
              <a:rPr lang="it-IT" i="1" dirty="0">
                <a:solidFill>
                  <a:prstClr val="white"/>
                </a:solidFill>
                <a:latin typeface="Calibri"/>
              </a:rPr>
              <a:t/>
            </a:r>
            <a:br>
              <a:rPr lang="it-IT" i="1" dirty="0">
                <a:solidFill>
                  <a:prstClr val="white"/>
                </a:solidFill>
                <a:latin typeface="Calibri"/>
              </a:rPr>
            </a:br>
            <a:r>
              <a:rPr lang="it-IT" i="1" dirty="0">
                <a:solidFill>
                  <a:srgbClr val="222222"/>
                </a:solidFill>
                <a:latin typeface="Lato"/>
              </a:rPr>
              <a:t>alla luce.</a:t>
            </a:r>
          </a:p>
          <a:p>
            <a:pPr algn="ctr"/>
            <a:endParaRPr lang="it-IT" dirty="0">
              <a:solidFill>
                <a:srgbClr val="222222"/>
              </a:solidFill>
              <a:latin typeface="Lato"/>
            </a:endParaRPr>
          </a:p>
          <a:p>
            <a:pPr algn="ctr"/>
            <a:r>
              <a:rPr lang="it-IT" dirty="0">
                <a:solidFill>
                  <a:srgbClr val="222222"/>
                </a:solidFill>
                <a:latin typeface="Lato"/>
              </a:rPr>
              <a:t>GIUSEPPE UNGARETTI 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938217"/>
            <a:ext cx="3442694" cy="240550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19" y="1762408"/>
            <a:ext cx="3506282" cy="240550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5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3000">
              <a:schemeClr val="bg1"/>
            </a:gs>
            <a:gs pos="100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7065B59-2ABA-4BA7-9B78-512C7465D342}"/>
              </a:ext>
            </a:extLst>
          </p:cNvPr>
          <p:cNvSpPr/>
          <p:nvPr/>
        </p:nvSpPr>
        <p:spPr>
          <a:xfrm>
            <a:off x="1404937" y="474345"/>
            <a:ext cx="609600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 UN PARTIGIANO CADUTO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Era nel buio l’ombra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darti un volto,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 indistinta paura del domani?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 all’alba si partì,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cuore d’acciaio e muscoli di bronzo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sui campi seminati incontro a loro.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Battito breve di un’ala sul fossato: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una canzone ricoprì lo strappo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della tua carne, o mio fratello,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 canto lungo come il tuo cammino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 i sentieri chiari del futuro.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darci luce il tuo sorriso valse,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quando la fronte sollevasti al sole,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 dirgli la tua pena e il tuo tormento.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Poi ricadesti: i fiori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sugli esili gambi pensierosi</a:t>
            </a:r>
            <a:b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bastarono a donarti una corona.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Giovanni Capuzzo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634E584-5718-412C-BF97-62D019F64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469" y="1611200"/>
            <a:ext cx="5287617" cy="33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8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99485" l="9653" r="89575">
                        <a14:foregroundMark x1="30502" y1="64433" x2="13900" y2="96907"/>
                        <a14:foregroundMark x1="68726" y1="62887" x2="87645" y2="93299"/>
                        <a14:foregroundMark x1="85714" y1="93299" x2="73359" y2="99485"/>
                        <a14:foregroundMark x1="16988" y1="91753" x2="37452" y2="99485"/>
                        <a14:foregroundMark x1="32819" y1="78866" x2="61390" y2="80412"/>
                        <a14:foregroundMark x1="61390" y1="80412" x2="69498" y2="79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4263" y="1293522"/>
            <a:ext cx="3262454" cy="244369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710433" y="1099015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«Forse non farò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cose importanti,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ma la storia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è fatta di piccoli gesti anonimi,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forse domani morirò,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magari prima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di quel tedesco,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ma tutte le cose che farò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prima di morire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e la mia morte stessa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saranno pezzetti di storia,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e tutti i pensieri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che sto facendo adesso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influiscono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sulla mia storia di domani,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sulla storia di domani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del genere umano.»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19935" y="514240"/>
            <a:ext cx="225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25 Aprile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71815" y="5900329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Italo Calvino.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FD8A92C-5D0D-473C-A458-4659E5E35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1840010"/>
            <a:ext cx="3523004" cy="26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123986-373A-4D2E-81E3-DDF6AAB1843D}"/>
              </a:ext>
            </a:extLst>
          </p:cNvPr>
          <p:cNvSpPr txBox="1"/>
          <p:nvPr/>
        </p:nvSpPr>
        <p:spPr>
          <a:xfrm>
            <a:off x="687238" y="291911"/>
            <a:ext cx="4037162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Vecchio Partigiano</a:t>
            </a:r>
          </a:p>
          <a:p>
            <a:endParaRPr lang="en-US" i="1" dirty="0">
              <a:latin typeface="Times New Roman"/>
              <a:cs typeface="Times New Roman"/>
            </a:endParaRPr>
          </a:p>
          <a:p>
            <a:r>
              <a:rPr lang="en-US" i="1" dirty="0">
                <a:latin typeface="Times New Roman"/>
                <a:cs typeface="Times New Roman"/>
              </a:rPr>
              <a:t>Dove </a:t>
            </a:r>
            <a:r>
              <a:rPr lang="en-US" i="1" dirty="0" err="1">
                <a:latin typeface="Times New Roman"/>
                <a:cs typeface="Times New Roman"/>
              </a:rPr>
              <a:t>vai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rasentando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muri </a:t>
            </a:r>
            <a:r>
              <a:rPr lang="en-US" i="1" dirty="0" err="1">
                <a:latin typeface="Times New Roman"/>
                <a:cs typeface="Times New Roman"/>
              </a:rPr>
              <a:t>della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città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sembri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assorto</a:t>
            </a:r>
            <a:r>
              <a:rPr lang="en-US" i="1" dirty="0">
                <a:latin typeface="Times New Roman"/>
                <a:cs typeface="Times New Roman"/>
              </a:rPr>
              <a:t> in </a:t>
            </a:r>
            <a:r>
              <a:rPr lang="en-US" i="1" dirty="0" err="1">
                <a:latin typeface="Times New Roman"/>
                <a:cs typeface="Times New Roman"/>
              </a:rPr>
              <a:t>pensieri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lontani</a:t>
            </a:r>
            <a:r>
              <a:rPr lang="en-US" i="1" dirty="0">
                <a:latin typeface="Times New Roman"/>
                <a:cs typeface="Times New Roman"/>
              </a:rPr>
              <a:t>,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forse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stai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ricordando</a:t>
            </a:r>
            <a:r>
              <a:rPr lang="en-US" i="1" dirty="0">
                <a:latin typeface="Times New Roman"/>
                <a:cs typeface="Times New Roman"/>
              </a:rPr>
              <a:t> la </a:t>
            </a:r>
            <a:r>
              <a:rPr lang="en-US" i="1" dirty="0" err="1">
                <a:latin typeface="Times New Roman"/>
                <a:cs typeface="Times New Roman"/>
              </a:rPr>
              <a:t>tua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gioventù</a:t>
            </a:r>
            <a:r>
              <a:rPr lang="en-US" i="1" dirty="0">
                <a:latin typeface="Times New Roman"/>
                <a:cs typeface="Times New Roman"/>
              </a:rPr>
              <a:t>,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tuoi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vent'anni</a:t>
            </a:r>
            <a:r>
              <a:rPr lang="en-US" i="1" dirty="0">
                <a:latin typeface="Times New Roman"/>
                <a:cs typeface="Times New Roman"/>
              </a:rPr>
              <a:t>,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anche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allora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rasentavi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muri </a:t>
            </a:r>
            <a:r>
              <a:rPr lang="en-US" i="1" dirty="0" err="1">
                <a:latin typeface="Times New Roman"/>
                <a:cs typeface="Times New Roman"/>
              </a:rPr>
              <a:t>imbracciando</a:t>
            </a:r>
            <a:r>
              <a:rPr lang="en-US" i="1" dirty="0">
                <a:latin typeface="Times New Roman"/>
                <a:cs typeface="Times New Roman"/>
              </a:rPr>
              <a:t> un </a:t>
            </a:r>
            <a:r>
              <a:rPr lang="en-US" i="1" dirty="0" err="1">
                <a:latin typeface="Times New Roman"/>
                <a:cs typeface="Times New Roman"/>
              </a:rPr>
              <a:t>fucile</a:t>
            </a:r>
            <a:r>
              <a:rPr lang="en-US" i="1" dirty="0">
                <a:latin typeface="Times New Roman"/>
                <a:cs typeface="Times New Roman"/>
              </a:rPr>
              <a:t>,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qualcuno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vestito</a:t>
            </a:r>
            <a:r>
              <a:rPr lang="en-US" i="1" dirty="0">
                <a:latin typeface="Times New Roman"/>
                <a:cs typeface="Times New Roman"/>
              </a:rPr>
              <a:t> di </a:t>
            </a:r>
            <a:r>
              <a:rPr lang="en-US" i="1" dirty="0" err="1">
                <a:latin typeface="Times New Roman"/>
                <a:cs typeface="Times New Roman"/>
              </a:rPr>
              <a:t>nero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voleva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impedirti</a:t>
            </a:r>
            <a:r>
              <a:rPr lang="en-US" i="1" dirty="0">
                <a:latin typeface="Times New Roman"/>
                <a:cs typeface="Times New Roman"/>
              </a:rPr>
              <a:t> di </a:t>
            </a:r>
            <a:r>
              <a:rPr lang="en-US" i="1" dirty="0" err="1">
                <a:latin typeface="Times New Roman"/>
                <a:cs typeface="Times New Roman"/>
              </a:rPr>
              <a:t>realizzare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tuoi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sogni</a:t>
            </a:r>
            <a:r>
              <a:rPr lang="en-US" i="1" dirty="0">
                <a:latin typeface="Times New Roman"/>
                <a:cs typeface="Times New Roman"/>
              </a:rPr>
              <a:t>.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Qualcuno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voleva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impedirti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che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altri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uomini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altre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donne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altri</a:t>
            </a:r>
            <a:r>
              <a:rPr lang="en-US" i="1" dirty="0">
                <a:latin typeface="Times New Roman"/>
                <a:cs typeface="Times New Roman"/>
              </a:rPr>
              <a:t> bambini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vivessero</a:t>
            </a:r>
            <a:r>
              <a:rPr lang="en-US" i="1" dirty="0">
                <a:latin typeface="Times New Roman"/>
                <a:cs typeface="Times New Roman"/>
              </a:rPr>
              <a:t> in un </a:t>
            </a:r>
            <a:r>
              <a:rPr lang="en-US" i="1" dirty="0" err="1">
                <a:latin typeface="Times New Roman"/>
                <a:cs typeface="Times New Roman"/>
              </a:rPr>
              <a:t>mondo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diverso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fatto</a:t>
            </a:r>
            <a:r>
              <a:rPr lang="en-US" i="1" dirty="0">
                <a:latin typeface="Times New Roman"/>
                <a:cs typeface="Times New Roman"/>
              </a:rPr>
              <a:t> di </a:t>
            </a:r>
            <a:r>
              <a:rPr lang="en-US" i="1" dirty="0" err="1">
                <a:latin typeface="Times New Roman"/>
                <a:cs typeface="Times New Roman"/>
              </a:rPr>
              <a:t>lavoro</a:t>
            </a:r>
            <a:r>
              <a:rPr lang="en-US" i="1" dirty="0">
                <a:latin typeface="Times New Roman"/>
                <a:cs typeface="Times New Roman"/>
              </a:rPr>
              <a:t>, di </a:t>
            </a:r>
            <a:r>
              <a:rPr lang="en-US" i="1" dirty="0" err="1">
                <a:latin typeface="Times New Roman"/>
                <a:cs typeface="Times New Roman"/>
              </a:rPr>
              <a:t>benessere</a:t>
            </a:r>
            <a:r>
              <a:rPr lang="en-US" i="1" dirty="0">
                <a:latin typeface="Times New Roman"/>
                <a:cs typeface="Times New Roman"/>
              </a:rPr>
              <a:t>, di </a:t>
            </a:r>
            <a:r>
              <a:rPr lang="en-US" i="1" dirty="0" err="1">
                <a:latin typeface="Times New Roman"/>
                <a:cs typeface="Times New Roman"/>
              </a:rPr>
              <a:t>felicità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>
                <a:latin typeface="Times New Roman"/>
                <a:cs typeface="Times New Roman"/>
              </a:rPr>
              <a:t>non so se </a:t>
            </a:r>
            <a:r>
              <a:rPr lang="en-US" i="1" dirty="0" err="1">
                <a:latin typeface="Times New Roman"/>
                <a:cs typeface="Times New Roman"/>
              </a:rPr>
              <a:t>oggi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possa</a:t>
            </a:r>
            <a:r>
              <a:rPr lang="en-US" i="1" dirty="0">
                <a:latin typeface="Times New Roman"/>
                <a:cs typeface="Times New Roman"/>
              </a:rPr>
              <a:t> dire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che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tutto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sia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realizzato</a:t>
            </a:r>
            <a:r>
              <a:rPr lang="en-US" i="1" dirty="0">
                <a:latin typeface="Times New Roman"/>
                <a:cs typeface="Times New Roman"/>
              </a:rPr>
              <a:t>..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>
                <a:latin typeface="Times New Roman"/>
                <a:cs typeface="Times New Roman"/>
              </a:rPr>
              <a:t>ma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sogni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restano</a:t>
            </a:r>
            <a:r>
              <a:rPr lang="en-US" i="1" dirty="0">
                <a:latin typeface="Times New Roman"/>
                <a:cs typeface="Times New Roman"/>
              </a:rPr>
              <a:t> e </a:t>
            </a:r>
            <a:r>
              <a:rPr lang="en-US" i="1" dirty="0" err="1">
                <a:latin typeface="Times New Roman"/>
                <a:cs typeface="Times New Roman"/>
              </a:rPr>
              <a:t>quelli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nessuno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potrà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toglierteli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>
                <a:latin typeface="Times New Roman"/>
                <a:cs typeface="Times New Roman"/>
              </a:rPr>
              <a:t>vecchio</a:t>
            </a:r>
            <a:r>
              <a:rPr lang="en-US" i="1" dirty="0">
                <a:latin typeface="Times New Roman"/>
                <a:cs typeface="Times New Roman"/>
              </a:rPr>
              <a:t> partigiano.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</a:t>
            </a:r>
            <a:r>
              <a:rPr lang="en-US" dirty="0">
                <a:latin typeface="Times New Roman"/>
                <a:cs typeface="Times New Roman"/>
              </a:rPr>
              <a:t>Pietro </a:t>
            </a:r>
            <a:r>
              <a:rPr lang="en-US" dirty="0" err="1">
                <a:latin typeface="Times New Roman"/>
                <a:cs typeface="Times New Roman"/>
              </a:rPr>
              <a:t>Tajetti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8" name="Immagine 8" descr="Immagine che contiene edificio, esterni, fotografia, gruppo&#10;&#10;Descrizione generata con affidabilità molto elevata">
            <a:extLst>
              <a:ext uri="{FF2B5EF4-FFF2-40B4-BE49-F238E27FC236}">
                <a16:creationId xmlns:a16="http://schemas.microsoft.com/office/drawing/2014/main" id="{2F4E90C7-A10A-4A74-A3C7-5DE92CE2C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561" y="3653144"/>
            <a:ext cx="5192922" cy="296515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FB803E-7764-4BDF-8EAA-72BDDBAB182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</a:rPr>
              <a:t>​</a:t>
            </a:r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32F7C2-93AE-4E53-BFDE-1AA7027E189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</a:rPr>
              <a:t>​</a:t>
            </a:r>
            <a:endParaRPr lang="it-IT"/>
          </a:p>
        </p:txBody>
      </p:sp>
      <p:pic>
        <p:nvPicPr>
          <p:cNvPr id="2" name="Immagine 2" descr="Immagine che contiene testo, targa&#10;&#10;Descrizione generata con affidabilità molto elevata">
            <a:extLst>
              <a:ext uri="{FF2B5EF4-FFF2-40B4-BE49-F238E27FC236}">
                <a16:creationId xmlns:a16="http://schemas.microsoft.com/office/drawing/2014/main" id="{DF9C8985-BD3E-41E1-8BB3-B800190F1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561" y="151838"/>
            <a:ext cx="5192922" cy="32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6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989FAD7-C463-4EA9-8D8E-09B5B35D6FB0}"/>
              </a:ext>
            </a:extLst>
          </p:cNvPr>
          <p:cNvSpPr/>
          <p:nvPr/>
        </p:nvSpPr>
        <p:spPr>
          <a:xfrm>
            <a:off x="1765679" y="2551837"/>
            <a:ext cx="86606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CLASSE III A </a:t>
            </a:r>
          </a:p>
          <a:p>
            <a:pPr algn="ctr"/>
            <a:r>
              <a:rPr lang="it-I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 il giorno della </a:t>
            </a:r>
            <a:r>
              <a:rPr lang="it-I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</a:t>
            </a:r>
            <a:r>
              <a:rPr lang="it-IT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iberazione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20F4BA-CB00-4963-B2F9-483FDEDAA216}"/>
              </a:ext>
            </a:extLst>
          </p:cNvPr>
          <p:cNvSpPr txBox="1"/>
          <p:nvPr/>
        </p:nvSpPr>
        <p:spPr>
          <a:xfrm>
            <a:off x="689317" y="689317"/>
            <a:ext cx="414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accent6">
                    <a:lumMod val="50000"/>
                  </a:schemeClr>
                </a:solidFill>
              </a:rPr>
              <a:t>25</a:t>
            </a:r>
            <a:r>
              <a:rPr lang="it-IT" sz="4000" dirty="0"/>
              <a:t>/</a:t>
            </a:r>
            <a:r>
              <a:rPr lang="it-IT" sz="4000" dirty="0">
                <a:solidFill>
                  <a:schemeClr val="bg1"/>
                </a:solidFill>
              </a:rPr>
              <a:t>04</a:t>
            </a:r>
            <a:r>
              <a:rPr lang="it-IT" sz="4000" dirty="0"/>
              <a:t>/</a:t>
            </a:r>
            <a:r>
              <a:rPr lang="it-IT" sz="4000" dirty="0">
                <a:solidFill>
                  <a:srgbClr val="FF0000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0372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35000">
              <a:schemeClr val="bg1"/>
            </a:gs>
            <a:gs pos="100000">
              <a:srgbClr val="FF0000"/>
            </a:gs>
            <a:gs pos="65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BDE856B-319A-48FB-9C15-AECD98892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9246" y="1340047"/>
            <a:ext cx="609600" cy="609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6DDBABA-4235-45F6-B102-E442D28E9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34" y="511629"/>
            <a:ext cx="4802476" cy="31474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50D1B8-6152-46DC-9BDF-3311CC34E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930" y="3373667"/>
            <a:ext cx="5782492" cy="28479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8C196A-1481-4D67-88FA-35202CFC5ADA}"/>
              </a:ext>
            </a:extLst>
          </p:cNvPr>
          <p:cNvSpPr txBox="1"/>
          <p:nvPr/>
        </p:nvSpPr>
        <p:spPr>
          <a:xfrm>
            <a:off x="6688184" y="1229349"/>
            <a:ext cx="5023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Si annuncia alla radio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l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fine della seconda guerra mondiale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ED6D1F7-DEA1-4452-B0DE-08A1244F4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983" y="2317584"/>
            <a:ext cx="4180684" cy="32334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146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FF0000"/>
            </a:gs>
            <a:gs pos="14000">
              <a:srgbClr val="00B050"/>
            </a:gs>
            <a:gs pos="5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vola 3"/>
          <p:cNvSpPr/>
          <p:nvPr/>
        </p:nvSpPr>
        <p:spPr>
          <a:xfrm rot="235303">
            <a:off x="648125" y="307535"/>
            <a:ext cx="4456253" cy="2361216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83138" y="813021"/>
            <a:ext cx="2538483" cy="1214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La libertà è come l’aria: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Ci si accorge di quanto vale quando comincia a mancare</a:t>
            </a:r>
          </a:p>
        </p:txBody>
      </p:sp>
      <p:sp>
        <p:nvSpPr>
          <p:cNvPr id="6" name="Nuvola 5"/>
          <p:cNvSpPr/>
          <p:nvPr/>
        </p:nvSpPr>
        <p:spPr>
          <a:xfrm rot="323729">
            <a:off x="8234910" y="1139585"/>
            <a:ext cx="3769807" cy="1924334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911986" y="1535369"/>
            <a:ext cx="2415653" cy="1132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Quando l’ingiustizia diventa legge, la resistenza diventa dovere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07163" y="38189"/>
            <a:ext cx="2815154" cy="326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Pietro Calamandrei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20916" y="816484"/>
            <a:ext cx="2797791" cy="30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Bertolt Brecht</a:t>
            </a:r>
          </a:p>
        </p:txBody>
      </p:sp>
      <p:sp>
        <p:nvSpPr>
          <p:cNvPr id="10" name="Nuvola 9"/>
          <p:cNvSpPr/>
          <p:nvPr/>
        </p:nvSpPr>
        <p:spPr>
          <a:xfrm rot="299459">
            <a:off x="273519" y="3687892"/>
            <a:ext cx="3913261" cy="2353530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Nuvola 10"/>
          <p:cNvSpPr/>
          <p:nvPr/>
        </p:nvSpPr>
        <p:spPr>
          <a:xfrm rot="325900">
            <a:off x="7384699" y="4447839"/>
            <a:ext cx="3852384" cy="2096059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152788" y="4870409"/>
            <a:ext cx="2369636" cy="1216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Vivo, sono partigiano.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Perciò odio chi non parteggia,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odio gli indifferenti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089416" y="4099309"/>
            <a:ext cx="2442949" cy="272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Antonio Gramsci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009935" y="4270214"/>
            <a:ext cx="2415654" cy="118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Alla più perfetta delle dittature preferirò sempre la più imperfetta delle democrazie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61157" y="3374210"/>
            <a:ext cx="2937987" cy="284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Sandro Pertini</a:t>
            </a:r>
          </a:p>
        </p:txBody>
      </p:sp>
      <p:sp>
        <p:nvSpPr>
          <p:cNvPr id="16" name="Connettore 15"/>
          <p:cNvSpPr/>
          <p:nvPr/>
        </p:nvSpPr>
        <p:spPr>
          <a:xfrm>
            <a:off x="4356535" y="2027672"/>
            <a:ext cx="524284" cy="334898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nettore 16"/>
          <p:cNvSpPr/>
          <p:nvPr/>
        </p:nvSpPr>
        <p:spPr>
          <a:xfrm>
            <a:off x="4897383" y="2395040"/>
            <a:ext cx="317239" cy="21435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7779420" y="2574918"/>
            <a:ext cx="540848" cy="334898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285" y="2946296"/>
            <a:ext cx="329213" cy="22557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030" y="3973617"/>
            <a:ext cx="554784" cy="347502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212" y="3748045"/>
            <a:ext cx="329213" cy="22557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332" y="4028842"/>
            <a:ext cx="329213" cy="225572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293" y="4238161"/>
            <a:ext cx="554784" cy="347502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343" y="2310398"/>
            <a:ext cx="3337642" cy="192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_Bella_Ci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2498" y="6207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1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4000">
              <a:schemeClr val="bg1"/>
            </a:gs>
            <a:gs pos="100000">
              <a:srgbClr val="FF000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5E155-C216-4669-9869-9B270EB57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757" y="458026"/>
            <a:ext cx="10208454" cy="819771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Modern Love" panose="04090805081005020601" pitchFamily="82" charset="0"/>
              </a:rPr>
              <a:t>Le 21 donne della costituente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5CC202-DEA3-4FC3-B972-DF9EF2F9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11" y="1492811"/>
            <a:ext cx="4091975" cy="480362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F1A651-0099-42AD-9687-061A994459FE}"/>
              </a:ext>
            </a:extLst>
          </p:cNvPr>
          <p:cNvSpPr txBox="1"/>
          <p:nvPr/>
        </p:nvSpPr>
        <p:spPr>
          <a:xfrm>
            <a:off x="4553203" y="2689835"/>
            <a:ext cx="4240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Teresa Noce Longo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Ottavia Penna Buscemi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Elettra Pollastrini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Maddalena Rossi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Vittoria Titomanlio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AC8928-A9C7-428F-898D-413D688131F7}"/>
              </a:ext>
            </a:extLst>
          </p:cNvPr>
          <p:cNvSpPr txBox="1"/>
          <p:nvPr/>
        </p:nvSpPr>
        <p:spPr>
          <a:xfrm>
            <a:off x="6285355" y="3170105"/>
            <a:ext cx="53301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“Il giorno che le donne si presero la Storia”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“….Eravamo consapevoli che il voto alle donne costituiva una tappa fondamentale della grande rivoluzione italiana del dopoguerra. Avevamo finalmente potuto votare e far eleggere le donne. E non saremmo state più considerate solo casalinghe o lavoratrici senza voce ma fautrici a pieno titolo della nuova politica italiana”.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(Filomena Delli Castelli)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FA68F97-8338-4D6A-9026-193D29F7D452}"/>
              </a:ext>
            </a:extLst>
          </p:cNvPr>
          <p:cNvSpPr txBox="1"/>
          <p:nvPr/>
        </p:nvSpPr>
        <p:spPr>
          <a:xfrm>
            <a:off x="6701081" y="1215813"/>
            <a:ext cx="3193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Jervolino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Filomena Delli Castelli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Federici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Nadia Gallico Spano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Angela Gotelli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Angela M. Guidi Cingolani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4BC0A0C-1D31-4F06-9215-8B3EFA91CBC6}"/>
              </a:ext>
            </a:extLst>
          </p:cNvPr>
          <p:cNvSpPr txBox="1"/>
          <p:nvPr/>
        </p:nvSpPr>
        <p:spPr>
          <a:xfrm>
            <a:off x="4556302" y="1277797"/>
            <a:ext cx="2257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Adele Bei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Bianca Bianchi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Laura Bianchini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Elisabetta Conci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De Unterrichter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9444F0-9EE6-4B82-A4AA-D4C95350F854}"/>
              </a:ext>
            </a:extLst>
          </p:cNvPr>
          <p:cNvSpPr txBox="1"/>
          <p:nvPr/>
        </p:nvSpPr>
        <p:spPr>
          <a:xfrm>
            <a:off x="9313739" y="1125763"/>
            <a:ext cx="3946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Leonilde Iotti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Teresa Mattei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Angelina Livia Merlin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Angiola Minella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Rita Montagnana Togliatti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Nicotra Fiorini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C7F5807-9EF1-417C-8D66-9455A66BBE3C}"/>
              </a:ext>
            </a:extLst>
          </p:cNvPr>
          <p:cNvSpPr txBox="1"/>
          <p:nvPr/>
        </p:nvSpPr>
        <p:spPr>
          <a:xfrm>
            <a:off x="4396786" y="6211644"/>
            <a:ext cx="660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Domenica del Corriere (4 agosto 1946, pag. 3)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BFE2263A-D445-42FB-B501-22449ED90A41}"/>
              </a:ext>
            </a:extLst>
          </p:cNvPr>
          <p:cNvCxnSpPr/>
          <p:nvPr/>
        </p:nvCxnSpPr>
        <p:spPr>
          <a:xfrm flipH="1" flipV="1">
            <a:off x="4553203" y="5642187"/>
            <a:ext cx="999458" cy="5282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5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5000">
              <a:schemeClr val="bg1"/>
            </a:gs>
            <a:gs pos="36000">
              <a:schemeClr val="bg1"/>
            </a:gs>
            <a:gs pos="100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0843" y="146000"/>
            <a:ext cx="4318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Partigia</a:t>
            </a: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Dove siete, </a:t>
            </a:r>
            <a:r>
              <a:rPr kumimoji="0" lang="it-IT" alt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partigia</a:t>
            </a: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tutte le valli,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Tarzan, Riccio, Sparviero, Saetta, Ulisse?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Molti dormono in tombe decorose,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quelli che restano hanno i capelli bianchi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 raccontano ai figli dei figli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come, al tempo remoto delle certezze,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hanno rotto l’assedio dei tedeschi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dove adesso sale la seggiovia.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Alcuni comprano e vendono terreni,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altri rosicchiano la pensione dell’Inps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si raggrinzano negli enti locali.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piedi, vecchi: per noi non c’è congedo.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Ritroviamoci. Ritorniamo in montagna,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lenti, ansanti, con le ginocchia legate,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molti inverni nel filo della schiena.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 pendio del sentiero ci sarà duro,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 sarà duro il giaciglio, duro il pane.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 guarderemo senza riconoscerci,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diffidenti l’uno dell’altro, queruli, ombrosi.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 allora, staremo di sentinella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perché nell’alba non ci sorprenda il nemico.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Quale nemico? Ognuno è nemico di ognuno,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spaccato ognuno dalla sua propria frontiera,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mano destra nemica della sinistra.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piedi, vecchi, nemici di voi stessi:</a:t>
            </a:r>
            <a:b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nostra guerra non è mai finita.</a:t>
            </a: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</a:t>
            </a:r>
            <a:r>
              <a:rPr kumimoji="0" lang="it-IT" alt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Primo Levi</a:t>
            </a:r>
            <a:endParaRPr kumimoji="0" lang="it-IT" alt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flipH="1">
            <a:off x="8782978" y="3700819"/>
            <a:ext cx="3291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È meglio la peggiore delle democrazie della migliore di tutte le dittature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Sandro Pertini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95" y="1172777"/>
            <a:ext cx="4709492" cy="37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03512" y="116632"/>
            <a:ext cx="5760640" cy="6741368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25 Aprile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Ecco, la guerra è finita.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Si è fatto silenzio sull'Europa.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E sui mari intorno ricominciano di notte a navigare i lumi.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Dal letto dove sono disteso posso finalmente guardare le stelle.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Come siamo felici.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A metà del pranzo la mamma si è messa improvvisamente a piangere per la gioia,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nessuno era più capace di andare avanti a parlare.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Che da stasera la gente ricominci a essere buona?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Spari di gioia per le vie, finestre accese a sterminio,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tutti sono diventati pazzi, ridono, si abbracciano,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i più duri tipi dicono strane parole dimenticate.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Felicità su tutto il mondo è pace!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Infatti quante cose orribili passate per sempre.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Non udremo più misteriosi schianti nella notte che gelano il sangue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e al rombo ansimante dei motori le case non saranno mai più così immobili e nere.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Non arriveranno più piccoli biglietti colorati con sentenze fatali,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Non più al davanzale per ore, mesi, anni, aspettando lui che ritorni.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Non più le Moire lanciate sul mondo a prendere uno qua uno là senza preavviso, 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e sentirle perennemente nell'aria, notte e dì capricciose tiranne.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Non più, non più, ecco tutto; </a:t>
            </a:r>
            <a:br>
              <a:rPr lang="it-IT" sz="1600" i="1" dirty="0">
                <a:solidFill>
                  <a:schemeClr val="tx1"/>
                </a:solidFill>
              </a:rPr>
            </a:br>
            <a:r>
              <a:rPr lang="it-IT" sz="1600" i="1" dirty="0">
                <a:solidFill>
                  <a:schemeClr val="tx1"/>
                </a:solidFill>
              </a:rPr>
              <a:t>Dio come siamo felici.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Dino Buzzati</a:t>
            </a:r>
            <a:r>
              <a:rPr lang="it-IT" sz="1600" dirty="0">
                <a:solidFill>
                  <a:schemeClr val="tx1"/>
                </a:solidFill>
              </a:rPr>
              <a:t/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/>
            </a:r>
            <a:br>
              <a:rPr lang="it-IT" sz="1600" dirty="0">
                <a:solidFill>
                  <a:schemeClr val="tx1"/>
                </a:solidFill>
              </a:rPr>
            </a:b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4" name="AutoShape 2" descr="25aprileliberazion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4" descr="25aprileliberazion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6" descr="C:\Users\RSO\Desktop\25aprileliberazione.webp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25 Aprile, La Liberazione Nelle Parole Dei Grandi Scrittori ..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10" descr="25 Aprile, La Liberazione Nelle Parole Dei Grandi Scrittori ...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8" name="Picture 14" descr="Poesia di Dino Buzzati - 25 Aprile - Poesie di Dino Buzzat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60" y="3781704"/>
            <a:ext cx="3222450" cy="24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25 Aprile 2020: Liberazione d'Italia ai tempi del Corona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00" y="465138"/>
            <a:ext cx="3222450" cy="220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7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667">
              <a:srgbClr val="00B050"/>
            </a:gs>
            <a:gs pos="35000">
              <a:srgbClr val="D2F1E0"/>
            </a:gs>
            <a:gs pos="36000">
              <a:schemeClr val="bg1"/>
            </a:gs>
            <a:gs pos="19000">
              <a:srgbClr val="00B050"/>
            </a:gs>
            <a:gs pos="61000">
              <a:schemeClr val="bg1"/>
            </a:gs>
            <a:gs pos="81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«Urlavano Italia, e caddero. Bruciavano di dolore, e caddero. Indifesi e soli, svanirono in infernali voragini, scavate da chi si professava ‘’LIBERATORE’’»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980728"/>
            <a:ext cx="5708190" cy="29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90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22277" y="323557"/>
            <a:ext cx="6869723" cy="5795890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Baskerville Old Face" panose="02020602080505020303" pitchFamily="18" charset="0"/>
              </a:rPr>
              <a:t>La madre del partigiano </a:t>
            </a:r>
          </a:p>
          <a:p>
            <a:r>
              <a:rPr lang="it-IT" sz="2800" dirty="0">
                <a:latin typeface="Blackadder ITC" panose="04020505051007020D02" pitchFamily="82" charset="0"/>
              </a:rPr>
              <a:t>Sulla neve bianca </a:t>
            </a:r>
            <a:r>
              <a:rPr lang="it-IT" sz="2800" dirty="0" err="1">
                <a:latin typeface="Blackadder ITC" panose="04020505051007020D02" pitchFamily="82" charset="0"/>
              </a:rPr>
              <a:t>bianca</a:t>
            </a:r>
            <a:r>
              <a:rPr lang="it-IT" sz="2800" dirty="0">
                <a:latin typeface="Blackadder ITC" panose="04020505051007020D02" pitchFamily="82" charset="0"/>
              </a:rPr>
              <a:t/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c’è una macchia color vermiglio;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è il sangue, il sangue di mio figlio,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morto per la libertà.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Quando il sole la neve scioglie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un fiore rosso vedi spuntare: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o tu che passi, non lo strappare,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è il fiore della libertà.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Quando scesero i partigiani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a liberare le nostre case,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sui monti azzurri mio figlio rimase</a:t>
            </a:r>
            <a:br>
              <a:rPr lang="it-IT" sz="2800" dirty="0">
                <a:latin typeface="Blackadder ITC" panose="04020505051007020D02" pitchFamily="82" charset="0"/>
              </a:rPr>
            </a:br>
            <a:r>
              <a:rPr lang="it-IT" sz="2800" dirty="0">
                <a:latin typeface="Blackadder ITC" panose="04020505051007020D02" pitchFamily="82" charset="0"/>
              </a:rPr>
              <a:t>a far la guardia alla libertà</a:t>
            </a:r>
            <a:endParaRPr lang="it-IT" sz="2800" dirty="0">
              <a:latin typeface="Baskerville Old Face" panose="02020602080505020303" pitchFamily="18" charset="0"/>
            </a:endParaRPr>
          </a:p>
          <a:p>
            <a:r>
              <a:rPr lang="it-IT" sz="2800" b="1" dirty="0">
                <a:latin typeface="Baskerville Old Face" panose="02020602080505020303" pitchFamily="18" charset="0"/>
              </a:rPr>
              <a:t>                                 </a:t>
            </a:r>
            <a:r>
              <a:rPr lang="it-IT" b="1" dirty="0">
                <a:latin typeface="Baskerville Old Face" panose="02020602080505020303" pitchFamily="18" charset="0"/>
              </a:rPr>
              <a:t>Gianni Rodari</a:t>
            </a:r>
            <a:endParaRPr lang="it-IT" dirty="0">
              <a:latin typeface="Baskerville Old Face" panose="02020602080505020303" pitchFamily="18" charset="0"/>
            </a:endParaRPr>
          </a:p>
          <a:p>
            <a:endParaRPr lang="it-IT" dirty="0">
              <a:latin typeface="Baskerville Old Face" panose="02020602080505020303" pitchFamily="18" charset="0"/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4" y="1547445"/>
            <a:ext cx="6106770" cy="305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1448972" y="5317587"/>
            <a:ext cx="387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 Partigiani</a:t>
            </a:r>
          </a:p>
        </p:txBody>
      </p:sp>
    </p:spTree>
    <p:extLst>
      <p:ext uri="{BB962C8B-B14F-4D97-AF65-F5344CB8AC3E}">
        <p14:creationId xmlns:p14="http://schemas.microsoft.com/office/powerpoint/2010/main" val="264008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5000">
              <a:schemeClr val="bg1"/>
            </a:gs>
            <a:gs pos="37000">
              <a:schemeClr val="bg1"/>
            </a:gs>
            <a:gs pos="89000">
              <a:srgbClr val="FF0000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A2FEA18-76A7-4499-9B75-6C557E4ABE92}"/>
              </a:ext>
            </a:extLst>
          </p:cNvPr>
          <p:cNvSpPr/>
          <p:nvPr/>
        </p:nvSpPr>
        <p:spPr>
          <a:xfrm>
            <a:off x="491948" y="43691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“25 Aprile. Una data che è parte essenziale della nostra storia: è anche per questo che oggi possiamo sentirci liberi. Una certa Resistenza non è mai finita.” (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Enzo Biagi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DD485F-4BE5-4A09-8F62-B5568D6D9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1" y="947394"/>
            <a:ext cx="4351085" cy="248160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890C16C-0519-4894-801A-723870ED0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51" y="4096220"/>
            <a:ext cx="3727799" cy="239252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6A23B4F-B0D8-4B81-8730-2DE51898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35" y="430696"/>
            <a:ext cx="3913763" cy="2392522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99D9591-98B9-4BC3-8D49-420A1A2A4F11}"/>
              </a:ext>
            </a:extLst>
          </p:cNvPr>
          <p:cNvSpPr txBox="1"/>
          <p:nvPr/>
        </p:nvSpPr>
        <p:spPr>
          <a:xfrm rot="5400000">
            <a:off x="6378376" y="3313516"/>
            <a:ext cx="910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4632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360</Words>
  <Application>Microsoft Office PowerPoint</Application>
  <PresentationFormat>Widescreen</PresentationFormat>
  <Paragraphs>83</Paragraphs>
  <Slides>14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14</vt:i4>
      </vt:variant>
    </vt:vector>
  </HeadingPairs>
  <TitlesOfParts>
    <vt:vector size="35" baseType="lpstr">
      <vt:lpstr>Arial</vt:lpstr>
      <vt:lpstr>Arial Black</vt:lpstr>
      <vt:lpstr>Bahnschrift SemiBold Condensed</vt:lpstr>
      <vt:lpstr>Baskerville Old Face</vt:lpstr>
      <vt:lpstr>Blackadder ITC</vt:lpstr>
      <vt:lpstr>Calibri</vt:lpstr>
      <vt:lpstr>Calibri Light</vt:lpstr>
      <vt:lpstr>Forte</vt:lpstr>
      <vt:lpstr>Lato</vt:lpstr>
      <vt:lpstr>Lucida Calligraphy</vt:lpstr>
      <vt:lpstr>Matura MT Script Capitals</vt:lpstr>
      <vt:lpstr>Modern Love</vt:lpstr>
      <vt:lpstr>Times New Roman</vt:lpstr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Presentazione standard di PowerPoint</vt:lpstr>
      <vt:lpstr>Presentazione standard di PowerPoint</vt:lpstr>
      <vt:lpstr>Presentazione standard di PowerPoint</vt:lpstr>
      <vt:lpstr>Le 21 donne della costituente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Utente</cp:lastModifiedBy>
  <cp:revision>11</cp:revision>
  <dcterms:created xsi:type="dcterms:W3CDTF">2020-04-24T14:50:02Z</dcterms:created>
  <dcterms:modified xsi:type="dcterms:W3CDTF">2020-04-24T18:39:02Z</dcterms:modified>
</cp:coreProperties>
</file>