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64" r:id="rId4"/>
    <p:sldId id="265" r:id="rId5"/>
    <p:sldId id="261" r:id="rId6"/>
    <p:sldId id="258" r:id="rId7"/>
    <p:sldId id="260" r:id="rId8"/>
    <p:sldId id="259" r:id="rId9"/>
    <p:sldId id="26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3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37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28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22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0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47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32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6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58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11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19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88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87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36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27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67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4D66BC9-1142-44BE-A87D-E6469FA84966}" type="datetimeFigureOut">
              <a:rPr lang="it-IT" smtClean="0"/>
              <a:t>09/09/2015</a:t>
            </a:fld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77DFABF-2ECD-4089-BD67-096C4A2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05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2222">
            <a:off x="1050498" y="2647439"/>
            <a:ext cx="3367273" cy="226123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65662" y="961901"/>
            <a:ext cx="842730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DADA</a:t>
            </a:r>
          </a:p>
          <a:p>
            <a:r>
              <a:rPr lang="it-IT" sz="3200" b="1" dirty="0" smtClean="0">
                <a:solidFill>
                  <a:schemeClr val="bg1"/>
                </a:solidFill>
              </a:rPr>
              <a:t>Didattica per Ambienti </a:t>
            </a:r>
            <a:r>
              <a:rPr lang="it-IT" sz="3200" b="1" dirty="0">
                <a:solidFill>
                  <a:schemeClr val="bg1"/>
                </a:solidFill>
              </a:rPr>
              <a:t>D</a:t>
            </a:r>
            <a:r>
              <a:rPr lang="it-IT" sz="3200" b="1" dirty="0" smtClean="0">
                <a:solidFill>
                  <a:schemeClr val="bg1"/>
                </a:solidFill>
              </a:rPr>
              <a:t>i Apprendimento</a:t>
            </a:r>
          </a:p>
          <a:p>
            <a:endParaRPr lang="it-IT" sz="3200" b="1" dirty="0" smtClean="0">
              <a:solidFill>
                <a:schemeClr val="bg1"/>
              </a:solidFill>
            </a:endParaRP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IC Carlo Levi 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11 Settembre 2015</a:t>
            </a:r>
          </a:p>
          <a:p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695">
            <a:off x="7522163" y="2935514"/>
            <a:ext cx="3748164" cy="147623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417" y="2450271"/>
            <a:ext cx="3113813" cy="311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0416">
            <a:off x="1566073" y="2847511"/>
            <a:ext cx="4276514" cy="2487560"/>
          </a:xfrm>
          <a:prstGeom prst="rect">
            <a:avLst/>
          </a:prstGeom>
        </p:spPr>
      </p:pic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1446996" y="7450900"/>
            <a:ext cx="4235450" cy="192088"/>
          </a:xfrm>
        </p:spPr>
        <p:txBody>
          <a:bodyPr/>
          <a:lstStyle/>
          <a:p>
            <a:fld id="{05E75CAA-A992-42BF-99F0-140DAEB817FA}" type="slidenum">
              <a:rPr lang="pt-BR" altLang="it-IT"/>
              <a:pPr/>
              <a:t>2</a:t>
            </a:fld>
            <a:r>
              <a:rPr lang="pt-BR" altLang="it-IT"/>
              <a:t>       © 2005  Nokia 	V1-Filename.ppt / </a:t>
            </a:r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r>
              <a:rPr lang="pt-BR" altLang="it-IT"/>
              <a:t> / Initials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9038230" y="112291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Cosa</a:t>
            </a:r>
            <a:r>
              <a:rPr kumimoji="0" lang="sv-SE" altLang="it-IT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 sono</a:t>
            </a: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?</a:t>
            </a:r>
            <a:endParaRPr lang="it-IT" sz="2800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682446" y="2171638"/>
            <a:ext cx="4056906" cy="2783218"/>
            <a:chOff x="308" y="924"/>
            <a:chExt cx="2009" cy="2573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 rot="600000">
              <a:off x="308" y="948"/>
              <a:ext cx="1995" cy="25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altLang="it-IT" sz="2400" b="0" dirty="0"/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altLang="it-IT" sz="2000" b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.. </a:t>
              </a:r>
              <a:r>
                <a:rPr lang="it-IT" sz="2000" dirty="0">
                  <a:solidFill>
                    <a:srgbClr val="002060"/>
                  </a:solidFill>
                </a:rPr>
                <a:t>Gli ambienti di apprendimento sono costruiti intenzionalmente per consentire percorsi attivi e consapevoli in cui lo studente sia orientato ma non diretto.</a:t>
              </a:r>
              <a:r>
                <a:rPr lang="en-US" altLang="it-IT" sz="20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  <a:endParaRPr lang="en-US" altLang="it-IT" sz="2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altLang="it-IT" sz="2400" b="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9" name="Picture 6" descr="smallp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" y="1390"/>
              <a:ext cx="233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smallp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924"/>
              <a:ext cx="233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74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7366">
            <a:off x="1446996" y="1953645"/>
            <a:ext cx="3982109" cy="2676381"/>
          </a:xfrm>
          <a:prstGeom prst="rect">
            <a:avLst/>
          </a:prstGeom>
        </p:spPr>
      </p:pic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1446996" y="7450900"/>
            <a:ext cx="4235450" cy="192088"/>
          </a:xfrm>
        </p:spPr>
        <p:txBody>
          <a:bodyPr/>
          <a:lstStyle/>
          <a:p>
            <a:fld id="{05E75CAA-A992-42BF-99F0-140DAEB817FA}" type="slidenum">
              <a:rPr lang="pt-BR" altLang="it-IT"/>
              <a:pPr/>
              <a:t>3</a:t>
            </a:fld>
            <a:r>
              <a:rPr lang="pt-BR" altLang="it-IT"/>
              <a:t>       © 2005  Nokia 	V1-Filename.ppt / </a:t>
            </a:r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r>
              <a:rPr lang="pt-BR" altLang="it-IT"/>
              <a:t> / Initials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9038230" y="112291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Cosa</a:t>
            </a:r>
            <a:r>
              <a:rPr kumimoji="0" lang="sv-SE" altLang="it-IT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 sono</a:t>
            </a: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?</a:t>
            </a:r>
            <a:endParaRPr lang="it-IT" sz="2800" dirty="0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448837" y="1431121"/>
            <a:ext cx="4090988" cy="4181475"/>
            <a:chOff x="374" y="352"/>
            <a:chExt cx="2026" cy="2634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 rot="600000">
              <a:off x="374" y="454"/>
              <a:ext cx="1995" cy="25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altLang="it-IT" sz="2400" b="0" dirty="0">
                <a:latin typeface="Nokia Sans Title SemiBold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altLang="it-IT" sz="20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okia Sans Title SemiBold" pitchFamily="34" charset="0"/>
                </a:rPr>
                <a:t>.. </a:t>
              </a:r>
              <a:r>
                <a:rPr lang="it-IT" sz="2000" dirty="0">
                  <a:solidFill>
                    <a:srgbClr val="002060"/>
                  </a:solidFill>
                </a:rPr>
                <a:t>Luoghi ricchi e variegati per esperienze possibili e materiali di lavoro, caratterizzati da una forte struttura, ma allo stesso tempo aperti e polisemici in cui gli studenti possano aiutarsi reciprocamente, utilizzando una varietà di strumenti e di risorse in attività guidate</a:t>
              </a:r>
              <a:r>
                <a:rPr lang="it-IT" sz="2000" dirty="0" smtClean="0">
                  <a:solidFill>
                    <a:srgbClr val="002060"/>
                  </a:solidFill>
                </a:rPr>
                <a:t>..</a:t>
              </a:r>
              <a:endParaRPr lang="it-IT" sz="2000" dirty="0">
                <a:solidFill>
                  <a:srgbClr val="002060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altLang="it-IT" sz="2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kia Sans Title SemiBold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altLang="it-IT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Nokia Sans Title SemiBold" pitchFamily="34" charset="0"/>
              </a:endParaRPr>
            </a:p>
          </p:txBody>
        </p:sp>
        <p:pic>
          <p:nvPicPr>
            <p:cNvPr id="16" name="Picture 6" descr="smallp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" y="682"/>
              <a:ext cx="233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 descr="smallp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352"/>
              <a:ext cx="233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0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6668">
            <a:off x="1662507" y="2012556"/>
            <a:ext cx="3436088" cy="3436088"/>
          </a:xfrm>
          <a:prstGeom prst="rect">
            <a:avLst/>
          </a:prstGeom>
        </p:spPr>
      </p:pic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1446996" y="7450900"/>
            <a:ext cx="4235450" cy="192088"/>
          </a:xfrm>
        </p:spPr>
        <p:txBody>
          <a:bodyPr/>
          <a:lstStyle/>
          <a:p>
            <a:fld id="{05E75CAA-A992-42BF-99F0-140DAEB817FA}" type="slidenum">
              <a:rPr lang="pt-BR" altLang="it-IT"/>
              <a:pPr/>
              <a:t>4</a:t>
            </a:fld>
            <a:r>
              <a:rPr lang="pt-BR" altLang="it-IT"/>
              <a:t>       © 2005  Nokia 	V1-Filename.ppt / </a:t>
            </a:r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r>
              <a:rPr lang="pt-BR" altLang="it-IT"/>
              <a:t> / Initials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9038230" y="112291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Cosa</a:t>
            </a:r>
            <a:r>
              <a:rPr kumimoji="0" lang="sv-SE" altLang="it-IT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 sono</a:t>
            </a: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?</a:t>
            </a:r>
            <a:endParaRPr lang="it-IT" sz="2800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099230" y="1445819"/>
            <a:ext cx="4173957" cy="3611562"/>
            <a:chOff x="374" y="532"/>
            <a:chExt cx="2067" cy="2275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 rot="600000">
              <a:off x="374" y="636"/>
              <a:ext cx="1995" cy="2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altLang="it-IT" sz="2000" b="0" dirty="0">
                <a:latin typeface="Century Gothic" panose="020B0502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altLang="it-IT" sz="20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anose="020B0502020202020204" pitchFamily="34" charset="0"/>
                </a:rPr>
                <a:t>…</a:t>
              </a:r>
              <a:r>
                <a:rPr lang="it-IT" sz="2000" b="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Un ambiente arricchito da momenti di riflessione individuale e collettiva, da domande euristiche e da consegne che lo studente può affrontare autodeterminando modi e percorsi, sulla base del proprio stile, degli interessi e delle strategie </a:t>
              </a:r>
              <a:r>
                <a:rPr lang="it-IT" sz="2000" b="0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personali..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altLang="it-IT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endParaRPr>
            </a:p>
          </p:txBody>
        </p:sp>
        <p:pic>
          <p:nvPicPr>
            <p:cNvPr id="18" name="Picture 6" descr="smallp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889"/>
              <a:ext cx="233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 descr="smallp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" y="532"/>
              <a:ext cx="233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27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1"/>
          <p:cNvSpPr txBox="1">
            <a:spLocks noChangeArrowheads="1"/>
          </p:cNvSpPr>
          <p:nvPr/>
        </p:nvSpPr>
        <p:spPr bwMode="auto">
          <a:xfrm rot="21154410">
            <a:off x="1120450" y="1038191"/>
            <a:ext cx="3746393" cy="463203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</a:pPr>
            <a:endParaRPr lang="it-IT" altLang="it-IT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it-IT" altLang="it-IT" sz="15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Gli studenti si muovono, ciò sviluppa </a:t>
            </a:r>
            <a:r>
              <a:rPr lang="it-IT" altLang="it-IT" sz="15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l‘attenzione</a:t>
            </a:r>
            <a:endParaRPr lang="en-US" altLang="it-IT" sz="1500" b="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Ambiente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centrato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sulle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risorse</a:t>
            </a:r>
            <a:endParaRPr lang="en-US" altLang="it-IT" sz="15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it-IT" sz="15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Si </a:t>
            </a:r>
            <a:r>
              <a:rPr lang="en-US" altLang="it-IT" sz="15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stimola</a:t>
            </a:r>
            <a:r>
              <a:rPr lang="en-US" altLang="it-IT" sz="15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capacità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di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esplorazione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, di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progettazione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, di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ricerca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, di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autoapprendimento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autonomo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mediante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sequenze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strutturate</a:t>
            </a:r>
            <a:endParaRPr lang="en-US" altLang="it-IT" sz="15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Per fissare un nuovo concetto in maniera stabile nella mente è sempre necessario legarlo con le proprie conoscenze pregresse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it-IT" sz="15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Si </a:t>
            </a:r>
            <a:r>
              <a:rPr lang="en-US" altLang="it-IT" sz="1500" b="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impara</a:t>
            </a:r>
            <a:r>
              <a:rPr lang="en-US" altLang="it-IT" sz="15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prima </a:t>
            </a:r>
            <a:r>
              <a:rPr lang="en-US" altLang="it-IT" sz="1500" b="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nel</a:t>
            </a:r>
            <a:r>
              <a:rPr lang="en-US" altLang="it-IT" sz="15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b="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contesto</a:t>
            </a:r>
            <a:r>
              <a:rPr lang="en-US" altLang="it-IT" sz="15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e poi </a:t>
            </a:r>
            <a:r>
              <a:rPr lang="en-US" altLang="it-IT" sz="1500" b="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si</a:t>
            </a:r>
            <a:r>
              <a:rPr lang="en-US" altLang="it-IT" sz="15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b="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generalizza</a:t>
            </a:r>
            <a:r>
              <a:rPr lang="en-US" altLang="it-IT" sz="15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US" altLang="it-IT" sz="1500" b="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conoscenza</a:t>
            </a:r>
            <a:endParaRPr lang="en-US" altLang="it-IT" sz="15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it-IT" sz="15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Non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più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nozioni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ma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attività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cognitive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più</a:t>
            </a:r>
            <a:r>
              <a:rPr lang="en-US" altLang="it-IT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alte</a:t>
            </a:r>
            <a:endParaRPr lang="en-US" altLang="it-IT" sz="15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endParaRPr lang="en-US" altLang="it-IT" sz="1400" b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9" name="Picture 13" descr="small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4410">
            <a:off x="4243200" y="912884"/>
            <a:ext cx="299829" cy="649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9545406" y="1132027"/>
            <a:ext cx="1748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Vantaggi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1446996" y="7450900"/>
            <a:ext cx="4235450" cy="192088"/>
          </a:xfrm>
        </p:spPr>
        <p:txBody>
          <a:bodyPr/>
          <a:lstStyle/>
          <a:p>
            <a:fld id="{05E75CAA-A992-42BF-99F0-140DAEB817FA}" type="slidenum">
              <a:rPr lang="pt-BR" altLang="it-IT"/>
              <a:pPr/>
              <a:t>5</a:t>
            </a:fld>
            <a:r>
              <a:rPr lang="pt-BR" altLang="it-IT"/>
              <a:t>       © 2005  Nokia 	V1-Filename.ppt / </a:t>
            </a:r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r>
              <a:rPr lang="pt-BR" altLang="it-IT"/>
              <a:t> / Initials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 rot="600000">
            <a:off x="6502120" y="1664793"/>
            <a:ext cx="4686326" cy="413651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it-IT" altLang="it-IT" sz="1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it-IT" altLang="it-IT" sz="1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it-IT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Motivazione</a:t>
            </a:r>
            <a:r>
              <a:rPr lang="en-US" altLang="it-IT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intrinseca</a:t>
            </a:r>
            <a:r>
              <a:rPr lang="en-US" altLang="it-IT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al </a:t>
            </a:r>
            <a:r>
              <a:rPr lang="en-US" altLang="it-IT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posto</a:t>
            </a:r>
            <a:r>
              <a:rPr lang="en-US" altLang="it-IT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di </a:t>
            </a:r>
            <a:r>
              <a:rPr lang="en-US" altLang="it-IT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qulla</a:t>
            </a:r>
            <a:r>
              <a:rPr lang="en-US" altLang="it-IT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altLang="it-IT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estrinseca</a:t>
            </a:r>
            <a:endParaRPr lang="en-US" altLang="it-IT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Si </a:t>
            </a:r>
            <a:r>
              <a:rPr lang="en-US" altLang="it-IT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potenzia</a:t>
            </a:r>
            <a:r>
              <a:rPr lang="en-US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l’appendimento</a:t>
            </a:r>
            <a:r>
              <a:rPr lang="en-US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tra</a:t>
            </a:r>
            <a:r>
              <a:rPr lang="en-US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pari</a:t>
            </a:r>
            <a:r>
              <a:rPr lang="en-US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, la </a:t>
            </a:r>
            <a:r>
              <a:rPr lang="en-US" altLang="it-IT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cooperazione</a:t>
            </a:r>
            <a:r>
              <a:rPr lang="en-US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altLang="it-IT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l’aiuto</a:t>
            </a:r>
            <a:r>
              <a:rPr lang="en-US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reciproco</a:t>
            </a:r>
            <a:endParaRPr lang="en-US" altLang="it-I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Non </a:t>
            </a:r>
            <a:r>
              <a:rPr lang="en-US" alt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più</a:t>
            </a:r>
            <a:r>
              <a:rPr lang="en-US" alt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soglia</a:t>
            </a:r>
            <a:r>
              <a:rPr lang="en-US" alt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comune</a:t>
            </a:r>
            <a:r>
              <a:rPr lang="en-US" alt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da </a:t>
            </a:r>
            <a:r>
              <a:rPr lang="en-US" alt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raggiungere</a:t>
            </a:r>
            <a:r>
              <a:rPr lang="en-US" alt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ma </a:t>
            </a:r>
            <a:r>
              <a:rPr lang="en-US" alt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possibilità</a:t>
            </a:r>
            <a:r>
              <a:rPr lang="en-US" alt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di </a:t>
            </a:r>
            <a:r>
              <a:rPr lang="en-US" alt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esiti</a:t>
            </a:r>
            <a:r>
              <a:rPr lang="en-US" alt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it-IT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diversificati</a:t>
            </a:r>
            <a:endParaRPr lang="en-US" altLang="it-I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Comportamenti</a:t>
            </a:r>
            <a:r>
              <a:rPr lang="it-IT" alt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, regole e vincoli </a:t>
            </a:r>
            <a:r>
              <a:rPr lang="it-IT" altLang="it-IT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concordati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Maggiore </a:t>
            </a:r>
            <a:r>
              <a:rPr lang="it-IT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resa funzionale e valorizzazione di tempi, spazi e materiali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it-IT" altLang="it-IT" sz="1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</a:pPr>
            <a:endParaRPr lang="it-IT" altLang="it-IT" sz="1600" b="0" dirty="0">
              <a:solidFill>
                <a:schemeClr val="tx2">
                  <a:lumMod val="50000"/>
                </a:schemeClr>
              </a:solidFill>
              <a:latin typeface="Nokia Sans Title SemiBold" pitchFamily="34" charset="0"/>
            </a:endParaRPr>
          </a:p>
        </p:txBody>
      </p:sp>
      <p:pic>
        <p:nvPicPr>
          <p:cNvPr id="14" name="Picture 7" descr="small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97" y="1591903"/>
            <a:ext cx="312626" cy="4975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9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" y="240475"/>
            <a:ext cx="8633361" cy="6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989620" y="1099396"/>
            <a:ext cx="29490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Lo spazio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dirty="0">
                <a:solidFill>
                  <a:schemeClr val="bg1"/>
                </a:solidFill>
                <a:latin typeface="Nokia Sans Title SemiBold" pitchFamily="34" charset="0"/>
                <a:ea typeface="+mj-ea"/>
                <a:cs typeface="+mj-cs"/>
              </a:rPr>
              <a:t>s</a:t>
            </a:r>
            <a:r>
              <a:rPr lang="sv-SE" sz="2800" b="1" kern="0" dirty="0" smtClean="0">
                <a:solidFill>
                  <a:schemeClr val="bg1"/>
                </a:solidFill>
                <a:latin typeface="Nokia Sans Title SemiBold" pitchFamily="34" charset="0"/>
                <a:ea typeface="+mj-ea"/>
                <a:cs typeface="+mj-cs"/>
              </a:rPr>
              <a:t>i trasforma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30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609610" y="1202811"/>
            <a:ext cx="29332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Valorizzazione della funzione docente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1446996" y="7450900"/>
            <a:ext cx="4235450" cy="192088"/>
          </a:xfrm>
        </p:spPr>
        <p:txBody>
          <a:bodyPr/>
          <a:lstStyle/>
          <a:p>
            <a:fld id="{05E75CAA-A992-42BF-99F0-140DAEB817FA}" type="slidenum">
              <a:rPr lang="pt-BR" altLang="it-IT"/>
              <a:pPr/>
              <a:t>7</a:t>
            </a:fld>
            <a:r>
              <a:rPr lang="pt-BR" altLang="it-IT"/>
              <a:t>       © 2005  Nokia 	V1-Filename.ppt / </a:t>
            </a:r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r>
              <a:rPr lang="pt-BR" altLang="it-IT"/>
              <a:t> / Initials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931236" y="2010682"/>
            <a:ext cx="4407715" cy="920765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it-IT" altLang="it-IT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Maggiore interazione, collaborazione e condivisione di idee, progetti, </a:t>
            </a:r>
            <a:r>
              <a:rPr lang="it-IT" altLang="it-IT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soluzioni, programmazioni </a:t>
            </a:r>
            <a:endParaRPr lang="en-US" altLang="it-IT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92987" y="896506"/>
            <a:ext cx="3540125" cy="920765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it-IT" altLang="it-IT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Valorizzazione delle competenze professionali specifiche</a:t>
            </a:r>
            <a:endParaRPr lang="en-US" altLang="it-IT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026238" y="5053934"/>
            <a:ext cx="3540125" cy="920765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it-IT" altLang="it-IT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Maggiore sviluppo e valorizzazione dei materiali didattici specifici di settore</a:t>
            </a:r>
            <a:endParaRPr lang="en-US" altLang="it-IT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92987" y="3333492"/>
            <a:ext cx="7270358" cy="1320874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E’ un facilitatore, fa riflettere sui </a:t>
            </a:r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contenuti </a:t>
            </a:r>
            <a:r>
              <a:rPr lang="it-IT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delle esercitazioni, guida</a:t>
            </a:r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non interviene mai direttamente nei processi di apprendimento e si </a:t>
            </a:r>
            <a:r>
              <a:rPr lang="it-IT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inserisce solo dietro </a:t>
            </a:r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richiesta dei ragazzi, così ha l’opportunità di rispondere a ciascuno modulando i suoi interventi in base alle caratteristiche della richiesta</a:t>
            </a:r>
          </a:p>
        </p:txBody>
      </p:sp>
    </p:spTree>
    <p:extLst>
      <p:ext uri="{BB962C8B-B14F-4D97-AF65-F5344CB8AC3E}">
        <p14:creationId xmlns:p14="http://schemas.microsoft.com/office/powerpoint/2010/main" val="35651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1446996" y="7450900"/>
            <a:ext cx="4235450" cy="192088"/>
          </a:xfrm>
        </p:spPr>
        <p:txBody>
          <a:bodyPr/>
          <a:lstStyle/>
          <a:p>
            <a:fld id="{05E75CAA-A992-42BF-99F0-140DAEB817FA}" type="slidenum">
              <a:rPr lang="pt-BR" altLang="it-IT"/>
              <a:pPr/>
              <a:t>8</a:t>
            </a:fld>
            <a:r>
              <a:rPr lang="pt-BR" altLang="it-IT"/>
              <a:t>       © 2005  Nokia 	V1-Filename.ppt / </a:t>
            </a:r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r>
              <a:rPr lang="pt-BR" altLang="it-IT"/>
              <a:t> / Initials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518072" y="1179066"/>
            <a:ext cx="1816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Ambienti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72058"/>
              </p:ext>
            </p:extLst>
          </p:nvPr>
        </p:nvGraphicFramePr>
        <p:xfrm>
          <a:off x="795647" y="1381652"/>
          <a:ext cx="8919586" cy="4118629"/>
        </p:xfrm>
        <a:graphic>
          <a:graphicData uri="http://schemas.openxmlformats.org/drawingml/2006/table">
            <a:tbl>
              <a:tblPr firstRow="1" firstCol="1" bandRow="1"/>
              <a:tblGrid>
                <a:gridCol w="632782"/>
                <a:gridCol w="823740"/>
                <a:gridCol w="87270"/>
                <a:gridCol w="783771"/>
                <a:gridCol w="791390"/>
                <a:gridCol w="146761"/>
                <a:gridCol w="866899"/>
                <a:gridCol w="184566"/>
                <a:gridCol w="921912"/>
                <a:gridCol w="77607"/>
                <a:gridCol w="110936"/>
                <a:gridCol w="688158"/>
                <a:gridCol w="570015"/>
                <a:gridCol w="320634"/>
                <a:gridCol w="914400"/>
                <a:gridCol w="83128"/>
                <a:gridCol w="915617"/>
              </a:tblGrid>
              <a:tr h="411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0" cap="all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2800" b="1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PRIMARIA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PRIMARIA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PRIMARIA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SPAZIO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POLIVALENTE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SPAZIO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POLIVALENTE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TEATRO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LABORATORIO INFORMATICA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cap="all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SCIENZE MOTORIE</a:t>
                      </a:r>
                      <a:endParaRPr lang="it-IT" sz="11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90404">
                <a:tc gridSpan="1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74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0" cap="all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it-IT" sz="2800" b="1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LETTERE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LETTERE 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LETTERE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MATEMATICO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MATEMATICO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LINGUE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LINGUE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DIDATTICA</a:t>
                      </a:r>
                      <a:r>
                        <a:rPr lang="it-IT" sz="1100" cap="all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SPECIALE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56478">
                <a:tc gridSpan="1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0" cap="all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it-IT" sz="2800" b="1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BIBLIOTECA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LABORATORIO SCIENZE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b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IRC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APPROFONDIMENTO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SPAZIO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POLIVALENTE  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8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1446996" y="7450900"/>
            <a:ext cx="4235450" cy="192088"/>
          </a:xfrm>
        </p:spPr>
        <p:txBody>
          <a:bodyPr/>
          <a:lstStyle/>
          <a:p>
            <a:fld id="{05E75CAA-A992-42BF-99F0-140DAEB817FA}" type="slidenum">
              <a:rPr lang="pt-BR" altLang="it-IT"/>
              <a:pPr/>
              <a:t>9</a:t>
            </a:fld>
            <a:r>
              <a:rPr lang="pt-BR" altLang="it-IT"/>
              <a:t>       © 2005  Nokia 	V1-Filename.ppt / </a:t>
            </a:r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r>
              <a:rPr lang="pt-BR" altLang="it-IT"/>
              <a:t> / Initials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59660" y="1226567"/>
            <a:ext cx="88455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Calvani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Elementi di didattica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Carocci, Roma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2005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Pontecorvo, Aiello,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Zucchermaglio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a cura di),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 contesti sociali dell'apprendimento. Acquisire conoscenze a scuola, nel lavoro, nella vita quo </a:t>
            </a:r>
            <a:r>
              <a:rPr lang="it-IT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tidiana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LED, Milano,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1995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Bondioli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Ferrari 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(a cura di),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Manuale di valutazione del contesto educativo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Franco Angeli, Milano,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2002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Boscolo, </a:t>
            </a:r>
            <a:r>
              <a:rPr lang="it-IT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Psicologia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dell'apprendimento scolastico. Aspetti cognitivi e motivazionali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UTET, Torino,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1997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Boscolo, </a:t>
            </a:r>
            <a:r>
              <a:rPr lang="it-IT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qualità dell'apprendimento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in AA.VV.,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La dimensione curricolare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Paravia-Bruno Mondadori, Milano,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2002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Carletti, Varani,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Ambienti di apprendimento e nuove tecnologie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it-IT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Erickson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Trento,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2007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Genovese,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Kanizsa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Manuale della gestione della classe nella scuola dell'obbligo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Franco Angeli, Milano,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2002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Mason,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Psicologia dell'apprendimento e dell'istruzione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Il Mulino, Bologna,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2006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Pontecorvo, (a 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cura di),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Discorso e apprendimento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Carocci, Roma, 2005.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Zambelli, Cherubini, (a 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cura di), 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Manuale della scuola dell'obbligo: l'insegnante e i suoi contesti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Franco Angeli, Milano,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1999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Normativa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D.M. 31 luglio 2007: Indicazioni per il curricolo per la scuola dell'infanzia e per il primo ciclo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d'istruzione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Direttiva 3 agosto 2007, n. 68: Modalità operative per l'avvio delle Nuove Indicazioni per il curricolo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194966" y="1226567"/>
            <a:ext cx="1205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Biblio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grafia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19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193</TotalTime>
  <Words>643</Words>
  <Application>Microsoft Office PowerPoint</Application>
  <PresentationFormat>Widescreen</PresentationFormat>
  <Paragraphs>170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Nokia Sans Title SemiBold</vt:lpstr>
      <vt:lpstr>Times New Roman</vt:lpstr>
      <vt:lpstr>Wingdings</vt:lpstr>
      <vt:lpstr>Wingdings 3</vt:lpstr>
      <vt:lpstr>Sala riunioni 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House</dc:creator>
  <cp:lastModifiedBy>House</cp:lastModifiedBy>
  <cp:revision>131</cp:revision>
  <dcterms:created xsi:type="dcterms:W3CDTF">2015-09-08T14:04:24Z</dcterms:created>
  <dcterms:modified xsi:type="dcterms:W3CDTF">2015-09-09T15:20:30Z</dcterms:modified>
</cp:coreProperties>
</file>